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68" r:id="rId5"/>
  </p:sldMasterIdLst>
  <p:notesMasterIdLst>
    <p:notesMasterId r:id="rId20"/>
  </p:notesMasterIdLst>
  <p:sldIdLst>
    <p:sldId id="963" r:id="rId6"/>
    <p:sldId id="964" r:id="rId7"/>
    <p:sldId id="965" r:id="rId8"/>
    <p:sldId id="967" r:id="rId9"/>
    <p:sldId id="971" r:id="rId10"/>
    <p:sldId id="970" r:id="rId11"/>
    <p:sldId id="972" r:id="rId12"/>
    <p:sldId id="974" r:id="rId13"/>
    <p:sldId id="975" r:id="rId14"/>
    <p:sldId id="976" r:id="rId15"/>
    <p:sldId id="979" r:id="rId16"/>
    <p:sldId id="981" r:id="rId17"/>
    <p:sldId id="982" r:id="rId18"/>
    <p:sldId id="268" r:id="rId19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53CA"/>
    <a:srgbClr val="1A5BDD"/>
    <a:srgbClr val="00009D"/>
    <a:srgbClr val="D8B948"/>
    <a:srgbClr val="7FB0FF"/>
    <a:srgbClr val="B79827"/>
    <a:srgbClr val="EEE0AF"/>
    <a:srgbClr val="2261DF"/>
    <a:srgbClr val="7C9ED7"/>
    <a:srgbClr val="83A1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533113-2C18-459C-9DD3-51CA200A50FF}" v="7" dt="2026-06-15T21:39:24.3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8" autoAdjust="0"/>
    <p:restoredTop sz="93796" autoAdjust="0"/>
  </p:normalViewPr>
  <p:slideViewPr>
    <p:cSldViewPr snapToGrid="0">
      <p:cViewPr varScale="1">
        <p:scale>
          <a:sx n="108" d="100"/>
          <a:sy n="108" d="100"/>
        </p:scale>
        <p:origin x="132" y="174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17.svg"/><Relationship Id="rId4" Type="http://schemas.openxmlformats.org/officeDocument/2006/relationships/image" Target="../media/image20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image" Target="../media/image24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17.svg"/><Relationship Id="rId4" Type="http://schemas.openxmlformats.org/officeDocument/2006/relationships/image" Target="../media/image20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image" Target="../media/image24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72F696-DB8D-4E0F-907C-DD11BA3F1FD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54BA8A-E562-427E-BF8C-4D2AF42DC179}">
      <dgm:prSet/>
      <dgm:spPr>
        <a:solidFill>
          <a:schemeClr val="tx1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chemeClr val="bg2"/>
              </a:solidFill>
            </a:rPr>
            <a:t>Administrative systems often observe legal entities, not the multinational group</a:t>
          </a:r>
        </a:p>
      </dgm:t>
    </dgm:pt>
    <dgm:pt modelId="{2AA2C643-8948-41CE-BF5D-5BD5B8B6DC00}" type="parTrans" cxnId="{CC3204DE-FA53-41CA-A60D-F85135D15F6F}">
      <dgm:prSet/>
      <dgm:spPr/>
      <dgm:t>
        <a:bodyPr/>
        <a:lstStyle/>
        <a:p>
          <a:endParaRPr lang="en-US"/>
        </a:p>
      </dgm:t>
    </dgm:pt>
    <dgm:pt modelId="{E8D7DAB6-DDB6-49FE-883F-0F8AABC0177A}" type="sibTrans" cxnId="{CC3204DE-FA53-41CA-A60D-F85135D15F6F}">
      <dgm:prSet/>
      <dgm:spPr/>
      <dgm:t>
        <a:bodyPr/>
        <a:lstStyle/>
        <a:p>
          <a:endParaRPr lang="en-US"/>
        </a:p>
      </dgm:t>
    </dgm:pt>
    <dgm:pt modelId="{08AF167E-D6F1-4B2B-9D07-B3CA65534737}">
      <dgm:prSet/>
      <dgm:spPr/>
      <dgm:t>
        <a:bodyPr/>
        <a:lstStyle/>
        <a:p>
          <a:r>
            <a:rPr lang="en-US" b="0" i="0" dirty="0">
              <a:solidFill>
                <a:schemeClr val="bg1"/>
              </a:solidFill>
            </a:rPr>
            <a:t>Relevant information is scattered across tax, business, ownership and financial data</a:t>
          </a:r>
          <a:endParaRPr lang="en-US" b="0" dirty="0">
            <a:solidFill>
              <a:schemeClr val="bg1"/>
            </a:solidFill>
          </a:endParaRPr>
        </a:p>
      </dgm:t>
    </dgm:pt>
    <dgm:pt modelId="{48EB98AD-95BC-4C07-BFD1-1817E8E90F31}" type="parTrans" cxnId="{D03462BC-20E3-4EC6-9173-ACCC701A0141}">
      <dgm:prSet/>
      <dgm:spPr/>
      <dgm:t>
        <a:bodyPr/>
        <a:lstStyle/>
        <a:p>
          <a:endParaRPr lang="en-US"/>
        </a:p>
      </dgm:t>
    </dgm:pt>
    <dgm:pt modelId="{BB1AC703-7F2D-481F-ADAF-49A1C2E0A35B}" type="sibTrans" cxnId="{D03462BC-20E3-4EC6-9173-ACCC701A0141}">
      <dgm:prSet/>
      <dgm:spPr/>
      <dgm:t>
        <a:bodyPr/>
        <a:lstStyle/>
        <a:p>
          <a:endParaRPr lang="en-US"/>
        </a:p>
      </dgm:t>
    </dgm:pt>
    <dgm:pt modelId="{4907627B-D02B-4428-A32B-27867A6F9931}">
      <dgm:prSet/>
      <dgm:spPr/>
      <dgm:t>
        <a:bodyPr/>
        <a:lstStyle/>
        <a:p>
          <a:r>
            <a:rPr lang="en-US" b="0" i="0" dirty="0">
              <a:solidFill>
                <a:schemeClr val="bg2"/>
              </a:solidFill>
            </a:rPr>
            <a:t>Digitalization and intangibles weaken the link between value creation and physical presence</a:t>
          </a:r>
          <a:endParaRPr lang="en-US" b="0" dirty="0">
            <a:solidFill>
              <a:schemeClr val="bg2"/>
            </a:solidFill>
          </a:endParaRPr>
        </a:p>
      </dgm:t>
    </dgm:pt>
    <dgm:pt modelId="{E591CB8E-E767-40DE-AFE3-8527569D8090}" type="parTrans" cxnId="{6CDD3C1F-DFF9-4BC6-B074-75D1550E843D}">
      <dgm:prSet/>
      <dgm:spPr/>
      <dgm:t>
        <a:bodyPr/>
        <a:lstStyle/>
        <a:p>
          <a:endParaRPr lang="en-US"/>
        </a:p>
      </dgm:t>
    </dgm:pt>
    <dgm:pt modelId="{90E3EFA9-5562-44D7-AE92-788C12A52B44}" type="sibTrans" cxnId="{6CDD3C1F-DFF9-4BC6-B074-75D1550E843D}">
      <dgm:prSet/>
      <dgm:spPr/>
      <dgm:t>
        <a:bodyPr/>
        <a:lstStyle/>
        <a:p>
          <a:endParaRPr lang="en-US"/>
        </a:p>
      </dgm:t>
    </dgm:pt>
    <dgm:pt modelId="{8F988A5B-DA48-4A2F-825B-46A656A5825A}">
      <dgm:prSet/>
      <dgm:spPr/>
      <dgm:t>
        <a:bodyPr/>
        <a:lstStyle/>
        <a:p>
          <a:r>
            <a:rPr lang="en-US" b="0" i="0" dirty="0">
              <a:solidFill>
                <a:schemeClr val="bg1"/>
              </a:solidFill>
            </a:rPr>
            <a:t>Future measurement must track functions, risks and assets — not only locations</a:t>
          </a:r>
          <a:endParaRPr lang="en-US" b="0" dirty="0">
            <a:solidFill>
              <a:schemeClr val="bg1"/>
            </a:solidFill>
          </a:endParaRPr>
        </a:p>
      </dgm:t>
    </dgm:pt>
    <dgm:pt modelId="{39912CD1-223F-49AF-AD49-0A5E39F8DCDB}" type="parTrans" cxnId="{3ADA1529-F56E-4F71-AB05-1B0748D5B960}">
      <dgm:prSet/>
      <dgm:spPr/>
      <dgm:t>
        <a:bodyPr/>
        <a:lstStyle/>
        <a:p>
          <a:endParaRPr lang="en-US"/>
        </a:p>
      </dgm:t>
    </dgm:pt>
    <dgm:pt modelId="{E0852D5A-76B7-40DC-ADAF-C7F4E54A8AE3}" type="sibTrans" cxnId="{3ADA1529-F56E-4F71-AB05-1B0748D5B960}">
      <dgm:prSet/>
      <dgm:spPr/>
      <dgm:t>
        <a:bodyPr/>
        <a:lstStyle/>
        <a:p>
          <a:endParaRPr lang="en-US"/>
        </a:p>
      </dgm:t>
    </dgm:pt>
    <dgm:pt modelId="{9AE2D2C7-6A3A-4D48-B941-DC355F1F4FBA}" type="pres">
      <dgm:prSet presAssocID="{6D72F696-DB8D-4E0F-907C-DD11BA3F1FD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686FF65-94A0-4B43-B3B5-73295E7CEED8}" type="pres">
      <dgm:prSet presAssocID="{AE54BA8A-E562-427E-BF8C-4D2AF42DC179}" presName="compNode" presStyleCnt="0"/>
      <dgm:spPr/>
    </dgm:pt>
    <dgm:pt modelId="{676DD18C-E59C-478D-BAC9-B170A65F79B4}" type="pres">
      <dgm:prSet presAssocID="{AE54BA8A-E562-427E-BF8C-4D2AF42DC179}" presName="bgRect" presStyleLbl="bgShp" presStyleIdx="0" presStyleCnt="4" custLinFactNeighborX="-94530" custLinFactNeighborY="-35233"/>
      <dgm:spPr>
        <a:solidFill>
          <a:schemeClr val="tx1">
            <a:lumMod val="40000"/>
            <a:lumOff val="60000"/>
          </a:schemeClr>
        </a:solidFill>
      </dgm:spPr>
    </dgm:pt>
    <dgm:pt modelId="{97770EEC-FC2E-442E-A8A2-381983C4DC42}" type="pres">
      <dgm:prSet presAssocID="{AE54BA8A-E562-427E-BF8C-4D2AF42DC179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iudice"/>
        </a:ext>
      </dgm:extLst>
    </dgm:pt>
    <dgm:pt modelId="{C9F83E23-8A32-46CE-95DB-10F2F6BFA08D}" type="pres">
      <dgm:prSet presAssocID="{AE54BA8A-E562-427E-BF8C-4D2AF42DC179}" presName="spaceRect" presStyleCnt="0"/>
      <dgm:spPr/>
    </dgm:pt>
    <dgm:pt modelId="{494DFDB7-4AB7-4B44-95CB-A857905F2AF8}" type="pres">
      <dgm:prSet presAssocID="{AE54BA8A-E562-427E-BF8C-4D2AF42DC179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1D464A64-0B6D-4CF7-9F4D-B5246FE38748}" type="pres">
      <dgm:prSet presAssocID="{E8D7DAB6-DDB6-49FE-883F-0F8AABC0177A}" presName="sibTrans" presStyleCnt="0"/>
      <dgm:spPr/>
    </dgm:pt>
    <dgm:pt modelId="{3E47712A-1DCE-45F6-95C6-868E08CBFC7F}" type="pres">
      <dgm:prSet presAssocID="{08AF167E-D6F1-4B2B-9D07-B3CA65534737}" presName="compNode" presStyleCnt="0"/>
      <dgm:spPr/>
    </dgm:pt>
    <dgm:pt modelId="{F66DAA6D-7A0E-4CE2-9937-0E06435AA379}" type="pres">
      <dgm:prSet presAssocID="{08AF167E-D6F1-4B2B-9D07-B3CA65534737}" presName="bgRect" presStyleLbl="bgShp" presStyleIdx="1" presStyleCnt="4"/>
      <dgm:spPr>
        <a:solidFill>
          <a:schemeClr val="tx1">
            <a:lumMod val="60000"/>
            <a:lumOff val="40000"/>
          </a:schemeClr>
        </a:solidFill>
      </dgm:spPr>
    </dgm:pt>
    <dgm:pt modelId="{DCF09ADD-6328-4728-8CEE-077DD61AC646}" type="pres">
      <dgm:prSet presAssocID="{08AF167E-D6F1-4B2B-9D07-B3CA65534737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naro"/>
        </a:ext>
      </dgm:extLst>
    </dgm:pt>
    <dgm:pt modelId="{0BADFF5A-F2E4-4C92-BC31-A55668B710F2}" type="pres">
      <dgm:prSet presAssocID="{08AF167E-D6F1-4B2B-9D07-B3CA65534737}" presName="spaceRect" presStyleCnt="0"/>
      <dgm:spPr/>
    </dgm:pt>
    <dgm:pt modelId="{C6C0892E-2E5C-47AF-8E5F-34AA8DA764BA}" type="pres">
      <dgm:prSet presAssocID="{08AF167E-D6F1-4B2B-9D07-B3CA65534737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A3410337-F499-4C77-89D6-A06BBA5B75F5}" type="pres">
      <dgm:prSet presAssocID="{BB1AC703-7F2D-481F-ADAF-49A1C2E0A35B}" presName="sibTrans" presStyleCnt="0"/>
      <dgm:spPr/>
    </dgm:pt>
    <dgm:pt modelId="{68665CBB-400D-4EDB-8EFB-A91EBD3107A4}" type="pres">
      <dgm:prSet presAssocID="{4907627B-D02B-4428-A32B-27867A6F9931}" presName="compNode" presStyleCnt="0"/>
      <dgm:spPr/>
    </dgm:pt>
    <dgm:pt modelId="{716B0403-7ED9-4D32-A0CF-0210DB3F44A5}" type="pres">
      <dgm:prSet presAssocID="{4907627B-D02B-4428-A32B-27867A6F9931}" presName="bgRect" presStyleLbl="bgShp" presStyleIdx="2" presStyleCnt="4"/>
      <dgm:spPr>
        <a:solidFill>
          <a:srgbClr val="D8B948"/>
        </a:solidFill>
      </dgm:spPr>
    </dgm:pt>
    <dgm:pt modelId="{91477ADB-04F8-4560-AC68-366789BBAF25}" type="pres">
      <dgm:prSet presAssocID="{4907627B-D02B-4428-A32B-27867A6F9931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73BD2BA0-7427-403A-B8A0-B06E22D07286}" type="pres">
      <dgm:prSet presAssocID="{4907627B-D02B-4428-A32B-27867A6F9931}" presName="spaceRect" presStyleCnt="0"/>
      <dgm:spPr/>
    </dgm:pt>
    <dgm:pt modelId="{C9183F32-2051-47F2-9DE4-502273DD4B31}" type="pres">
      <dgm:prSet presAssocID="{4907627B-D02B-4428-A32B-27867A6F9931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5DE1CB1C-C320-4322-B7ED-0B621604D677}" type="pres">
      <dgm:prSet presAssocID="{90E3EFA9-5562-44D7-AE92-788C12A52B44}" presName="sibTrans" presStyleCnt="0"/>
      <dgm:spPr/>
    </dgm:pt>
    <dgm:pt modelId="{96C11DEF-FE50-4490-A6EF-F9DBF9475CF4}" type="pres">
      <dgm:prSet presAssocID="{8F988A5B-DA48-4A2F-825B-46A656A5825A}" presName="compNode" presStyleCnt="0"/>
      <dgm:spPr/>
    </dgm:pt>
    <dgm:pt modelId="{40D1FDF0-1C6F-4E68-B2BD-D4AABF46D56C}" type="pres">
      <dgm:prSet presAssocID="{8F988A5B-DA48-4A2F-825B-46A656A5825A}" presName="bgRect" presStyleLbl="bgShp" presStyleIdx="3" presStyleCnt="4"/>
      <dgm:spPr>
        <a:solidFill>
          <a:srgbClr val="00009D"/>
        </a:solidFill>
      </dgm:spPr>
    </dgm:pt>
    <dgm:pt modelId="{247AE5EA-6585-4DBA-BEF0-B19104D2E20A}" type="pres">
      <dgm:prSet presAssocID="{8F988A5B-DA48-4A2F-825B-46A656A5825A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dicatore"/>
        </a:ext>
      </dgm:extLst>
    </dgm:pt>
    <dgm:pt modelId="{F57FB040-3113-415E-9C5C-6A5CB82895CA}" type="pres">
      <dgm:prSet presAssocID="{8F988A5B-DA48-4A2F-825B-46A656A5825A}" presName="spaceRect" presStyleCnt="0"/>
      <dgm:spPr/>
    </dgm:pt>
    <dgm:pt modelId="{E4E499E4-59F1-41E3-B76D-8A1F82AB9E98}" type="pres">
      <dgm:prSet presAssocID="{8F988A5B-DA48-4A2F-825B-46A656A5825A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</dgm:ptLst>
  <dgm:cxnLst>
    <dgm:cxn modelId="{477FE9E6-43B7-4AC8-B416-725F6D51483D}" type="presOf" srcId="{6D72F696-DB8D-4E0F-907C-DD11BA3F1FDA}" destId="{9AE2D2C7-6A3A-4D48-B941-DC355F1F4FBA}" srcOrd="0" destOrd="0" presId="urn:microsoft.com/office/officeart/2018/2/layout/IconVerticalSolidList"/>
    <dgm:cxn modelId="{6CDD3C1F-DFF9-4BC6-B074-75D1550E843D}" srcId="{6D72F696-DB8D-4E0F-907C-DD11BA3F1FDA}" destId="{4907627B-D02B-4428-A32B-27867A6F9931}" srcOrd="2" destOrd="0" parTransId="{E591CB8E-E767-40DE-AFE3-8527569D8090}" sibTransId="{90E3EFA9-5562-44D7-AE92-788C12A52B44}"/>
    <dgm:cxn modelId="{1C3B39CE-1899-4271-9A24-3DB91AC33CAF}" type="presOf" srcId="{AE54BA8A-E562-427E-BF8C-4D2AF42DC179}" destId="{494DFDB7-4AB7-4B44-95CB-A857905F2AF8}" srcOrd="0" destOrd="0" presId="urn:microsoft.com/office/officeart/2018/2/layout/IconVerticalSolidList"/>
    <dgm:cxn modelId="{3ADA1529-F56E-4F71-AB05-1B0748D5B960}" srcId="{6D72F696-DB8D-4E0F-907C-DD11BA3F1FDA}" destId="{8F988A5B-DA48-4A2F-825B-46A656A5825A}" srcOrd="3" destOrd="0" parTransId="{39912CD1-223F-49AF-AD49-0A5E39F8DCDB}" sibTransId="{E0852D5A-76B7-40DC-ADAF-C7F4E54A8AE3}"/>
    <dgm:cxn modelId="{1168B616-5FD0-4BE2-BDC6-2268CD8A9184}" type="presOf" srcId="{08AF167E-D6F1-4B2B-9D07-B3CA65534737}" destId="{C6C0892E-2E5C-47AF-8E5F-34AA8DA764BA}" srcOrd="0" destOrd="0" presId="urn:microsoft.com/office/officeart/2018/2/layout/IconVerticalSolidList"/>
    <dgm:cxn modelId="{8666C45E-75C5-439E-B616-913444621CA4}" type="presOf" srcId="{8F988A5B-DA48-4A2F-825B-46A656A5825A}" destId="{E4E499E4-59F1-41E3-B76D-8A1F82AB9E98}" srcOrd="0" destOrd="0" presId="urn:microsoft.com/office/officeart/2018/2/layout/IconVerticalSolidList"/>
    <dgm:cxn modelId="{CC3204DE-FA53-41CA-A60D-F85135D15F6F}" srcId="{6D72F696-DB8D-4E0F-907C-DD11BA3F1FDA}" destId="{AE54BA8A-E562-427E-BF8C-4D2AF42DC179}" srcOrd="0" destOrd="0" parTransId="{2AA2C643-8948-41CE-BF5D-5BD5B8B6DC00}" sibTransId="{E8D7DAB6-DDB6-49FE-883F-0F8AABC0177A}"/>
    <dgm:cxn modelId="{A56BDB4A-F175-41E0-8803-8AFA6E1C520A}" type="presOf" srcId="{4907627B-D02B-4428-A32B-27867A6F9931}" destId="{C9183F32-2051-47F2-9DE4-502273DD4B31}" srcOrd="0" destOrd="0" presId="urn:microsoft.com/office/officeart/2018/2/layout/IconVerticalSolidList"/>
    <dgm:cxn modelId="{D03462BC-20E3-4EC6-9173-ACCC701A0141}" srcId="{6D72F696-DB8D-4E0F-907C-DD11BA3F1FDA}" destId="{08AF167E-D6F1-4B2B-9D07-B3CA65534737}" srcOrd="1" destOrd="0" parTransId="{48EB98AD-95BC-4C07-BFD1-1817E8E90F31}" sibTransId="{BB1AC703-7F2D-481F-ADAF-49A1C2E0A35B}"/>
    <dgm:cxn modelId="{833460F0-F1C2-4AE3-8043-7F8499C47872}" type="presParOf" srcId="{9AE2D2C7-6A3A-4D48-B941-DC355F1F4FBA}" destId="{B686FF65-94A0-4B43-B3B5-73295E7CEED8}" srcOrd="0" destOrd="0" presId="urn:microsoft.com/office/officeart/2018/2/layout/IconVerticalSolidList"/>
    <dgm:cxn modelId="{1DCF70A7-90A4-40C7-92B5-5092F42E769E}" type="presParOf" srcId="{B686FF65-94A0-4B43-B3B5-73295E7CEED8}" destId="{676DD18C-E59C-478D-BAC9-B170A65F79B4}" srcOrd="0" destOrd="0" presId="urn:microsoft.com/office/officeart/2018/2/layout/IconVerticalSolidList"/>
    <dgm:cxn modelId="{A44DAB56-85A6-46F5-BA12-97D824227145}" type="presParOf" srcId="{B686FF65-94A0-4B43-B3B5-73295E7CEED8}" destId="{97770EEC-FC2E-442E-A8A2-381983C4DC42}" srcOrd="1" destOrd="0" presId="urn:microsoft.com/office/officeart/2018/2/layout/IconVerticalSolidList"/>
    <dgm:cxn modelId="{376A5374-C05B-4FD3-A812-E337A17BA28F}" type="presParOf" srcId="{B686FF65-94A0-4B43-B3B5-73295E7CEED8}" destId="{C9F83E23-8A32-46CE-95DB-10F2F6BFA08D}" srcOrd="2" destOrd="0" presId="urn:microsoft.com/office/officeart/2018/2/layout/IconVerticalSolidList"/>
    <dgm:cxn modelId="{02F24996-41BB-4DF6-BEB0-D7D713900346}" type="presParOf" srcId="{B686FF65-94A0-4B43-B3B5-73295E7CEED8}" destId="{494DFDB7-4AB7-4B44-95CB-A857905F2AF8}" srcOrd="3" destOrd="0" presId="urn:microsoft.com/office/officeart/2018/2/layout/IconVerticalSolidList"/>
    <dgm:cxn modelId="{6BE4ED7F-F0FB-4CDD-95F2-96195D3C9903}" type="presParOf" srcId="{9AE2D2C7-6A3A-4D48-B941-DC355F1F4FBA}" destId="{1D464A64-0B6D-4CF7-9F4D-B5246FE38748}" srcOrd="1" destOrd="0" presId="urn:microsoft.com/office/officeart/2018/2/layout/IconVerticalSolidList"/>
    <dgm:cxn modelId="{B17173FA-D2F5-4EC5-AAE8-906B03C5C6E1}" type="presParOf" srcId="{9AE2D2C7-6A3A-4D48-B941-DC355F1F4FBA}" destId="{3E47712A-1DCE-45F6-95C6-868E08CBFC7F}" srcOrd="2" destOrd="0" presId="urn:microsoft.com/office/officeart/2018/2/layout/IconVerticalSolidList"/>
    <dgm:cxn modelId="{1A9034B0-2B6B-4A3E-82CD-B928E839DE11}" type="presParOf" srcId="{3E47712A-1DCE-45F6-95C6-868E08CBFC7F}" destId="{F66DAA6D-7A0E-4CE2-9937-0E06435AA379}" srcOrd="0" destOrd="0" presId="urn:microsoft.com/office/officeart/2018/2/layout/IconVerticalSolidList"/>
    <dgm:cxn modelId="{231B87EC-161D-4A71-B951-600CF65BE0C9}" type="presParOf" srcId="{3E47712A-1DCE-45F6-95C6-868E08CBFC7F}" destId="{DCF09ADD-6328-4728-8CEE-077DD61AC646}" srcOrd="1" destOrd="0" presId="urn:microsoft.com/office/officeart/2018/2/layout/IconVerticalSolidList"/>
    <dgm:cxn modelId="{C9F84175-83C7-4454-A453-E7679AF38B2D}" type="presParOf" srcId="{3E47712A-1DCE-45F6-95C6-868E08CBFC7F}" destId="{0BADFF5A-F2E4-4C92-BC31-A55668B710F2}" srcOrd="2" destOrd="0" presId="urn:microsoft.com/office/officeart/2018/2/layout/IconVerticalSolidList"/>
    <dgm:cxn modelId="{5F5FB32F-DCF7-4B99-9656-6BC173F9AD03}" type="presParOf" srcId="{3E47712A-1DCE-45F6-95C6-868E08CBFC7F}" destId="{C6C0892E-2E5C-47AF-8E5F-34AA8DA764BA}" srcOrd="3" destOrd="0" presId="urn:microsoft.com/office/officeart/2018/2/layout/IconVerticalSolidList"/>
    <dgm:cxn modelId="{397A9137-8DDA-4552-A578-F3D31384E322}" type="presParOf" srcId="{9AE2D2C7-6A3A-4D48-B941-DC355F1F4FBA}" destId="{A3410337-F499-4C77-89D6-A06BBA5B75F5}" srcOrd="3" destOrd="0" presId="urn:microsoft.com/office/officeart/2018/2/layout/IconVerticalSolidList"/>
    <dgm:cxn modelId="{B4DEBC3D-5D5F-48D9-9FA2-2C66C8592215}" type="presParOf" srcId="{9AE2D2C7-6A3A-4D48-B941-DC355F1F4FBA}" destId="{68665CBB-400D-4EDB-8EFB-A91EBD3107A4}" srcOrd="4" destOrd="0" presId="urn:microsoft.com/office/officeart/2018/2/layout/IconVerticalSolidList"/>
    <dgm:cxn modelId="{25B753D3-B9F4-4021-8221-E56DCE1224E5}" type="presParOf" srcId="{68665CBB-400D-4EDB-8EFB-A91EBD3107A4}" destId="{716B0403-7ED9-4D32-A0CF-0210DB3F44A5}" srcOrd="0" destOrd="0" presId="urn:microsoft.com/office/officeart/2018/2/layout/IconVerticalSolidList"/>
    <dgm:cxn modelId="{96DBEB69-B9A3-4CCB-9EDE-0F7A4EA1942C}" type="presParOf" srcId="{68665CBB-400D-4EDB-8EFB-A91EBD3107A4}" destId="{91477ADB-04F8-4560-AC68-366789BBAF25}" srcOrd="1" destOrd="0" presId="urn:microsoft.com/office/officeart/2018/2/layout/IconVerticalSolidList"/>
    <dgm:cxn modelId="{5B3AF0F1-91CE-4328-A21A-BE85CEBDF0BA}" type="presParOf" srcId="{68665CBB-400D-4EDB-8EFB-A91EBD3107A4}" destId="{73BD2BA0-7427-403A-B8A0-B06E22D07286}" srcOrd="2" destOrd="0" presId="urn:microsoft.com/office/officeart/2018/2/layout/IconVerticalSolidList"/>
    <dgm:cxn modelId="{E5EE9AB2-2EFD-4E69-95BC-7BBE4B2A5FF6}" type="presParOf" srcId="{68665CBB-400D-4EDB-8EFB-A91EBD3107A4}" destId="{C9183F32-2051-47F2-9DE4-502273DD4B31}" srcOrd="3" destOrd="0" presId="urn:microsoft.com/office/officeart/2018/2/layout/IconVerticalSolidList"/>
    <dgm:cxn modelId="{397E1E22-800A-4564-862B-5432BCC12779}" type="presParOf" srcId="{9AE2D2C7-6A3A-4D48-B941-DC355F1F4FBA}" destId="{5DE1CB1C-C320-4322-B7ED-0B621604D677}" srcOrd="5" destOrd="0" presId="urn:microsoft.com/office/officeart/2018/2/layout/IconVerticalSolidList"/>
    <dgm:cxn modelId="{7ABAF69A-647F-40E4-AEFF-DFA4D6B87CD0}" type="presParOf" srcId="{9AE2D2C7-6A3A-4D48-B941-DC355F1F4FBA}" destId="{96C11DEF-FE50-4490-A6EF-F9DBF9475CF4}" srcOrd="6" destOrd="0" presId="urn:microsoft.com/office/officeart/2018/2/layout/IconVerticalSolidList"/>
    <dgm:cxn modelId="{4C6D0913-884A-467A-9F09-383A4F5005F0}" type="presParOf" srcId="{96C11DEF-FE50-4490-A6EF-F9DBF9475CF4}" destId="{40D1FDF0-1C6F-4E68-B2BD-D4AABF46D56C}" srcOrd="0" destOrd="0" presId="urn:microsoft.com/office/officeart/2018/2/layout/IconVerticalSolidList"/>
    <dgm:cxn modelId="{65A9C2F5-353E-4B6B-9F87-D9E0689D6164}" type="presParOf" srcId="{96C11DEF-FE50-4490-A6EF-F9DBF9475CF4}" destId="{247AE5EA-6585-4DBA-BEF0-B19104D2E20A}" srcOrd="1" destOrd="0" presId="urn:microsoft.com/office/officeart/2018/2/layout/IconVerticalSolidList"/>
    <dgm:cxn modelId="{3E4F4775-554C-4ACB-BBFE-C3663E74E875}" type="presParOf" srcId="{96C11DEF-FE50-4490-A6EF-F9DBF9475CF4}" destId="{F57FB040-3113-415E-9C5C-6A5CB82895CA}" srcOrd="2" destOrd="0" presId="urn:microsoft.com/office/officeart/2018/2/layout/IconVerticalSolidList"/>
    <dgm:cxn modelId="{19FD8A82-0DFF-4EA1-AA4F-A722AA01056D}" type="presParOf" srcId="{96C11DEF-FE50-4490-A6EF-F9DBF9475CF4}" destId="{E4E499E4-59F1-41E3-B76D-8A1F82AB9E9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865031-FED5-44F3-9AB9-6BA1308884B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51F449-802F-487F-82C0-81C9E6C2B1C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Global firms operate across borders; tax systems remain largely national</a:t>
          </a:r>
        </a:p>
      </dgm:t>
    </dgm:pt>
    <dgm:pt modelId="{BFA14993-B664-4BCE-B2CE-D5EF5A78126E}" type="parTrans" cxnId="{5C61BD4B-B446-40E1-B629-E48313C70413}">
      <dgm:prSet/>
      <dgm:spPr/>
      <dgm:t>
        <a:bodyPr/>
        <a:lstStyle/>
        <a:p>
          <a:endParaRPr lang="en-US"/>
        </a:p>
      </dgm:t>
    </dgm:pt>
    <dgm:pt modelId="{608D79EC-D9F3-43D8-B550-38A97804D9AA}" type="sibTrans" cxnId="{5C61BD4B-B446-40E1-B629-E48313C70413}">
      <dgm:prSet/>
      <dgm:spPr/>
      <dgm:t>
        <a:bodyPr/>
        <a:lstStyle/>
        <a:p>
          <a:endParaRPr lang="en-US"/>
        </a:p>
      </dgm:t>
    </dgm:pt>
    <dgm:pt modelId="{641D68D9-62A0-4161-925D-96D02868DDB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Profit shifting and function relocation respond to tax differentials and business-model incentives</a:t>
          </a:r>
        </a:p>
      </dgm:t>
    </dgm:pt>
    <dgm:pt modelId="{682E4085-7ED5-40F8-A7AF-41CA1190A796}" type="parTrans" cxnId="{51034578-05A4-4127-BCD8-D2C1568A6976}">
      <dgm:prSet/>
      <dgm:spPr/>
      <dgm:t>
        <a:bodyPr/>
        <a:lstStyle/>
        <a:p>
          <a:endParaRPr lang="en-US"/>
        </a:p>
      </dgm:t>
    </dgm:pt>
    <dgm:pt modelId="{1840E36E-EEAC-461B-AA5C-E5A516A5D0D8}" type="sibTrans" cxnId="{51034578-05A4-4127-BCD8-D2C1568A6976}">
      <dgm:prSet/>
      <dgm:spPr/>
      <dgm:t>
        <a:bodyPr/>
        <a:lstStyle/>
        <a:p>
          <a:endParaRPr lang="en-US"/>
        </a:p>
      </dgm:t>
    </dgm:pt>
    <dgm:pt modelId="{C9707221-2923-4BB1-AA03-D3E8C5CD280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When production, IP, data, risk and markets are in different places, taxing rights become more contested</a:t>
          </a:r>
        </a:p>
      </dgm:t>
    </dgm:pt>
    <dgm:pt modelId="{95759F41-D258-47C2-9E35-1E441AC5C76F}" type="parTrans" cxnId="{AF003F19-5F73-49F5-8FF1-4691AAAA3D45}">
      <dgm:prSet/>
      <dgm:spPr/>
      <dgm:t>
        <a:bodyPr/>
        <a:lstStyle/>
        <a:p>
          <a:endParaRPr lang="en-US"/>
        </a:p>
      </dgm:t>
    </dgm:pt>
    <dgm:pt modelId="{D2C4B0D3-568C-482E-B9CC-2AD41BE952A9}" type="sibTrans" cxnId="{AF003F19-5F73-49F5-8FF1-4691AAAA3D45}">
      <dgm:prSet/>
      <dgm:spPr/>
      <dgm:t>
        <a:bodyPr/>
        <a:lstStyle/>
        <a:p>
          <a:endParaRPr lang="en-US"/>
        </a:p>
      </dgm:t>
    </dgm:pt>
    <dgm:pt modelId="{11C9A19A-2AAD-4A68-B9BC-A7993967142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International tax coordination must increasingly operate under conditions of strategic rivalry</a:t>
          </a:r>
        </a:p>
      </dgm:t>
    </dgm:pt>
    <dgm:pt modelId="{AFEB7717-0C58-416A-8DC7-43EBFF71D8DE}" type="parTrans" cxnId="{6B071493-DA3E-4A7E-975D-4ED0630D648D}">
      <dgm:prSet/>
      <dgm:spPr/>
      <dgm:t>
        <a:bodyPr/>
        <a:lstStyle/>
        <a:p>
          <a:endParaRPr lang="en-US"/>
        </a:p>
      </dgm:t>
    </dgm:pt>
    <dgm:pt modelId="{69C1A69A-2926-43C0-AC42-9D971DCF3ACF}" type="sibTrans" cxnId="{6B071493-DA3E-4A7E-975D-4ED0630D648D}">
      <dgm:prSet/>
      <dgm:spPr/>
      <dgm:t>
        <a:bodyPr/>
        <a:lstStyle/>
        <a:p>
          <a:endParaRPr lang="en-US"/>
        </a:p>
      </dgm:t>
    </dgm:pt>
    <dgm:pt modelId="{23F1513F-0EE0-4634-A545-CCC689DD792D}" type="pres">
      <dgm:prSet presAssocID="{C6865031-FED5-44F3-9AB9-6BA1308884BE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A3EB08B-0F09-4A3B-8BA0-A30C0581AC81}" type="pres">
      <dgm:prSet presAssocID="{4E51F449-802F-487F-82C0-81C9E6C2B1C3}" presName="compNode" presStyleCnt="0"/>
      <dgm:spPr/>
    </dgm:pt>
    <dgm:pt modelId="{5425329B-0247-46FE-8364-EF05307D9173}" type="pres">
      <dgm:prSet presAssocID="{4E51F449-802F-487F-82C0-81C9E6C2B1C3}" presName="bgRect" presStyleLbl="bgShp" presStyleIdx="0" presStyleCnt="4" custScaleY="121961"/>
      <dgm:spPr>
        <a:solidFill>
          <a:srgbClr val="1A5BDD"/>
        </a:solidFill>
      </dgm:spPr>
    </dgm:pt>
    <dgm:pt modelId="{AF4A5407-21A7-4566-9523-9BA87D995F51}" type="pres">
      <dgm:prSet presAssocID="{4E51F449-802F-487F-82C0-81C9E6C2B1C3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2FF4FCC7-13D9-4E77-AF22-D035FFD9FDA3}" type="pres">
      <dgm:prSet presAssocID="{4E51F449-802F-487F-82C0-81C9E6C2B1C3}" presName="spaceRect" presStyleCnt="0"/>
      <dgm:spPr/>
    </dgm:pt>
    <dgm:pt modelId="{55D9A9A3-9AAD-456D-805E-320C77AE3CFC}" type="pres">
      <dgm:prSet presAssocID="{4E51F449-802F-487F-82C0-81C9E6C2B1C3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82B5E093-C922-49B5-9739-FCF86A87B7AB}" type="pres">
      <dgm:prSet presAssocID="{608D79EC-D9F3-43D8-B550-38A97804D9AA}" presName="sibTrans" presStyleCnt="0"/>
      <dgm:spPr/>
    </dgm:pt>
    <dgm:pt modelId="{E9E41DE8-13AE-4384-B1DB-0B24556D220D}" type="pres">
      <dgm:prSet presAssocID="{641D68D9-62A0-4161-925D-96D02868DDB8}" presName="compNode" presStyleCnt="0"/>
      <dgm:spPr/>
    </dgm:pt>
    <dgm:pt modelId="{CF1D8B64-A86B-42D4-8045-4F562B04262B}" type="pres">
      <dgm:prSet presAssocID="{641D68D9-62A0-4161-925D-96D02868DDB8}" presName="bgRect" presStyleLbl="bgShp" presStyleIdx="1" presStyleCnt="4" custScaleY="116987"/>
      <dgm:spPr>
        <a:solidFill>
          <a:srgbClr val="00009D"/>
        </a:solidFill>
      </dgm:spPr>
    </dgm:pt>
    <dgm:pt modelId="{954A4C10-5607-4D84-97B9-40DE1EE6FC11}" type="pres">
      <dgm:prSet presAssocID="{641D68D9-62A0-4161-925D-96D02868DDB8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o"/>
        </a:ext>
      </dgm:extLst>
    </dgm:pt>
    <dgm:pt modelId="{0ADF7889-2AAE-49FF-B33C-EECD71064CE5}" type="pres">
      <dgm:prSet presAssocID="{641D68D9-62A0-4161-925D-96D02868DDB8}" presName="spaceRect" presStyleCnt="0"/>
      <dgm:spPr/>
    </dgm:pt>
    <dgm:pt modelId="{F13FF497-CEB5-45B7-8D4E-11A03192ED2F}" type="pres">
      <dgm:prSet presAssocID="{641D68D9-62A0-4161-925D-96D02868DDB8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63E58A8F-AB2B-449F-A30C-DE159B4E66A5}" type="pres">
      <dgm:prSet presAssocID="{1840E36E-EEAC-461B-AA5C-E5A516A5D0D8}" presName="sibTrans" presStyleCnt="0"/>
      <dgm:spPr/>
    </dgm:pt>
    <dgm:pt modelId="{49A6BF28-38A3-41B4-AB76-22DA50DC98F9}" type="pres">
      <dgm:prSet presAssocID="{C9707221-2923-4BB1-AA03-D3E8C5CD280F}" presName="compNode" presStyleCnt="0"/>
      <dgm:spPr/>
    </dgm:pt>
    <dgm:pt modelId="{36E2C2CD-8005-43B0-904C-DD6665E52EA8}" type="pres">
      <dgm:prSet presAssocID="{C9707221-2923-4BB1-AA03-D3E8C5CD280F}" presName="bgRect" presStyleLbl="bgShp" presStyleIdx="2" presStyleCnt="4" custScaleY="113059"/>
      <dgm:spPr>
        <a:solidFill>
          <a:srgbClr val="D8B948"/>
        </a:solidFill>
      </dgm:spPr>
    </dgm:pt>
    <dgm:pt modelId="{3F8A4137-529F-47A8-9E8F-B0C5C0C58B7E}" type="pres">
      <dgm:prSet presAssocID="{C9707221-2923-4BB1-AA03-D3E8C5CD280F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xi"/>
        </a:ext>
      </dgm:extLst>
    </dgm:pt>
    <dgm:pt modelId="{130B68C3-A019-4E34-98FA-E0B4ED4C37B8}" type="pres">
      <dgm:prSet presAssocID="{C9707221-2923-4BB1-AA03-D3E8C5CD280F}" presName="spaceRect" presStyleCnt="0"/>
      <dgm:spPr/>
    </dgm:pt>
    <dgm:pt modelId="{665FE2CB-23B3-43B6-95A6-117395E61539}" type="pres">
      <dgm:prSet presAssocID="{C9707221-2923-4BB1-AA03-D3E8C5CD280F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915D50BC-DA28-4586-8529-F30443D0E461}" type="pres">
      <dgm:prSet presAssocID="{D2C4B0D3-568C-482E-B9CC-2AD41BE952A9}" presName="sibTrans" presStyleCnt="0"/>
      <dgm:spPr/>
    </dgm:pt>
    <dgm:pt modelId="{670C9229-E82D-40EC-B2A1-BD420CFB6844}" type="pres">
      <dgm:prSet presAssocID="{11C9A19A-2AAD-4A68-B9BC-A79939671421}" presName="compNode" presStyleCnt="0"/>
      <dgm:spPr/>
    </dgm:pt>
    <dgm:pt modelId="{3D348601-36C5-4895-8D24-8FAE57331266}" type="pres">
      <dgm:prSet presAssocID="{11C9A19A-2AAD-4A68-B9BC-A79939671421}" presName="bgRect" presStyleLbl="bgShp" presStyleIdx="3" presStyleCnt="4" custScaleY="110164"/>
      <dgm:spPr>
        <a:solidFill>
          <a:srgbClr val="83A1DF"/>
        </a:solidFill>
      </dgm:spPr>
    </dgm:pt>
    <dgm:pt modelId="{D359A002-EB1C-4026-B872-4E3DBA99E719}" type="pres">
      <dgm:prSet presAssocID="{11C9A19A-2AAD-4A68-B9BC-A79939671421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</dgm:pt>
    <dgm:pt modelId="{B6CE371E-985C-4201-A3FE-01B5CC53FA30}" type="pres">
      <dgm:prSet presAssocID="{11C9A19A-2AAD-4A68-B9BC-A79939671421}" presName="spaceRect" presStyleCnt="0"/>
      <dgm:spPr/>
    </dgm:pt>
    <dgm:pt modelId="{5A954795-A4B9-4964-A826-C4134C5FECA3}" type="pres">
      <dgm:prSet presAssocID="{11C9A19A-2AAD-4A68-B9BC-A79939671421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</dgm:ptLst>
  <dgm:cxnLst>
    <dgm:cxn modelId="{AF003F19-5F73-49F5-8FF1-4691AAAA3D45}" srcId="{C6865031-FED5-44F3-9AB9-6BA1308884BE}" destId="{C9707221-2923-4BB1-AA03-D3E8C5CD280F}" srcOrd="2" destOrd="0" parTransId="{95759F41-D258-47C2-9E35-1E441AC5C76F}" sibTransId="{D2C4B0D3-568C-482E-B9CC-2AD41BE952A9}"/>
    <dgm:cxn modelId="{6B071493-DA3E-4A7E-975D-4ED0630D648D}" srcId="{C6865031-FED5-44F3-9AB9-6BA1308884BE}" destId="{11C9A19A-2AAD-4A68-B9BC-A79939671421}" srcOrd="3" destOrd="0" parTransId="{AFEB7717-0C58-416A-8DC7-43EBFF71D8DE}" sibTransId="{69C1A69A-2926-43C0-AC42-9D971DCF3ACF}"/>
    <dgm:cxn modelId="{8CD7FE33-4F47-47E2-96BC-A222221F5067}" type="presOf" srcId="{11C9A19A-2AAD-4A68-B9BC-A79939671421}" destId="{5A954795-A4B9-4964-A826-C4134C5FECA3}" srcOrd="0" destOrd="0" presId="urn:microsoft.com/office/officeart/2018/2/layout/IconVerticalSolidList"/>
    <dgm:cxn modelId="{9916A84B-E15A-4A78-9158-08FCDE03AB6A}" type="presOf" srcId="{641D68D9-62A0-4161-925D-96D02868DDB8}" destId="{F13FF497-CEB5-45B7-8D4E-11A03192ED2F}" srcOrd="0" destOrd="0" presId="urn:microsoft.com/office/officeart/2018/2/layout/IconVerticalSolidList"/>
    <dgm:cxn modelId="{9DD64689-2FBD-4D49-9030-32CD565F3970}" type="presOf" srcId="{C6865031-FED5-44F3-9AB9-6BA1308884BE}" destId="{23F1513F-0EE0-4634-A545-CCC689DD792D}" srcOrd="0" destOrd="0" presId="urn:microsoft.com/office/officeart/2018/2/layout/IconVerticalSolidList"/>
    <dgm:cxn modelId="{653C490D-0684-43E8-904E-593C4FF30366}" type="presOf" srcId="{C9707221-2923-4BB1-AA03-D3E8C5CD280F}" destId="{665FE2CB-23B3-43B6-95A6-117395E61539}" srcOrd="0" destOrd="0" presId="urn:microsoft.com/office/officeart/2018/2/layout/IconVerticalSolidList"/>
    <dgm:cxn modelId="{F60C89F8-12FD-4866-85AE-CA5907B23FE1}" type="presOf" srcId="{4E51F449-802F-487F-82C0-81C9E6C2B1C3}" destId="{55D9A9A3-9AAD-456D-805E-320C77AE3CFC}" srcOrd="0" destOrd="0" presId="urn:microsoft.com/office/officeart/2018/2/layout/IconVerticalSolidList"/>
    <dgm:cxn modelId="{51034578-05A4-4127-BCD8-D2C1568A6976}" srcId="{C6865031-FED5-44F3-9AB9-6BA1308884BE}" destId="{641D68D9-62A0-4161-925D-96D02868DDB8}" srcOrd="1" destOrd="0" parTransId="{682E4085-7ED5-40F8-A7AF-41CA1190A796}" sibTransId="{1840E36E-EEAC-461B-AA5C-E5A516A5D0D8}"/>
    <dgm:cxn modelId="{5C61BD4B-B446-40E1-B629-E48313C70413}" srcId="{C6865031-FED5-44F3-9AB9-6BA1308884BE}" destId="{4E51F449-802F-487F-82C0-81C9E6C2B1C3}" srcOrd="0" destOrd="0" parTransId="{BFA14993-B664-4BCE-B2CE-D5EF5A78126E}" sibTransId="{608D79EC-D9F3-43D8-B550-38A97804D9AA}"/>
    <dgm:cxn modelId="{54FCC2CF-D992-41D4-AA10-54CE9BFFEA0D}" type="presParOf" srcId="{23F1513F-0EE0-4634-A545-CCC689DD792D}" destId="{0A3EB08B-0F09-4A3B-8BA0-A30C0581AC81}" srcOrd="0" destOrd="0" presId="urn:microsoft.com/office/officeart/2018/2/layout/IconVerticalSolidList"/>
    <dgm:cxn modelId="{7BE58A32-2829-4E22-B669-8468BC36116D}" type="presParOf" srcId="{0A3EB08B-0F09-4A3B-8BA0-A30C0581AC81}" destId="{5425329B-0247-46FE-8364-EF05307D9173}" srcOrd="0" destOrd="0" presId="urn:microsoft.com/office/officeart/2018/2/layout/IconVerticalSolidList"/>
    <dgm:cxn modelId="{A84F6F05-BC9F-4A93-834B-E77AEDD850C2}" type="presParOf" srcId="{0A3EB08B-0F09-4A3B-8BA0-A30C0581AC81}" destId="{AF4A5407-21A7-4566-9523-9BA87D995F51}" srcOrd="1" destOrd="0" presId="urn:microsoft.com/office/officeart/2018/2/layout/IconVerticalSolidList"/>
    <dgm:cxn modelId="{86C41D14-6A4C-4923-9F09-D770F2F223CD}" type="presParOf" srcId="{0A3EB08B-0F09-4A3B-8BA0-A30C0581AC81}" destId="{2FF4FCC7-13D9-4E77-AF22-D035FFD9FDA3}" srcOrd="2" destOrd="0" presId="urn:microsoft.com/office/officeart/2018/2/layout/IconVerticalSolidList"/>
    <dgm:cxn modelId="{DE8E1EEE-090F-42EA-A492-1C14F144A2C9}" type="presParOf" srcId="{0A3EB08B-0F09-4A3B-8BA0-A30C0581AC81}" destId="{55D9A9A3-9AAD-456D-805E-320C77AE3CFC}" srcOrd="3" destOrd="0" presId="urn:microsoft.com/office/officeart/2018/2/layout/IconVerticalSolidList"/>
    <dgm:cxn modelId="{22E48285-5940-4B68-BAD0-9E371136B31D}" type="presParOf" srcId="{23F1513F-0EE0-4634-A545-CCC689DD792D}" destId="{82B5E093-C922-49B5-9739-FCF86A87B7AB}" srcOrd="1" destOrd="0" presId="urn:microsoft.com/office/officeart/2018/2/layout/IconVerticalSolidList"/>
    <dgm:cxn modelId="{B190037C-C8B4-458C-ADF6-A674759F2928}" type="presParOf" srcId="{23F1513F-0EE0-4634-A545-CCC689DD792D}" destId="{E9E41DE8-13AE-4384-B1DB-0B24556D220D}" srcOrd="2" destOrd="0" presId="urn:microsoft.com/office/officeart/2018/2/layout/IconVerticalSolidList"/>
    <dgm:cxn modelId="{F15AD136-52D1-4F08-8034-F95021B7F18A}" type="presParOf" srcId="{E9E41DE8-13AE-4384-B1DB-0B24556D220D}" destId="{CF1D8B64-A86B-42D4-8045-4F562B04262B}" srcOrd="0" destOrd="0" presId="urn:microsoft.com/office/officeart/2018/2/layout/IconVerticalSolidList"/>
    <dgm:cxn modelId="{4D4B93D5-9E8D-4184-BEAC-EBCB178650EB}" type="presParOf" srcId="{E9E41DE8-13AE-4384-B1DB-0B24556D220D}" destId="{954A4C10-5607-4D84-97B9-40DE1EE6FC11}" srcOrd="1" destOrd="0" presId="urn:microsoft.com/office/officeart/2018/2/layout/IconVerticalSolidList"/>
    <dgm:cxn modelId="{D54488EF-CFE3-4D80-B92B-059A39C4CEDD}" type="presParOf" srcId="{E9E41DE8-13AE-4384-B1DB-0B24556D220D}" destId="{0ADF7889-2AAE-49FF-B33C-EECD71064CE5}" srcOrd="2" destOrd="0" presId="urn:microsoft.com/office/officeart/2018/2/layout/IconVerticalSolidList"/>
    <dgm:cxn modelId="{5461073F-5A75-4638-9C08-4598A56ACA6A}" type="presParOf" srcId="{E9E41DE8-13AE-4384-B1DB-0B24556D220D}" destId="{F13FF497-CEB5-45B7-8D4E-11A03192ED2F}" srcOrd="3" destOrd="0" presId="urn:microsoft.com/office/officeart/2018/2/layout/IconVerticalSolidList"/>
    <dgm:cxn modelId="{F3F2B280-FF72-4B87-923A-F34A7AA05F53}" type="presParOf" srcId="{23F1513F-0EE0-4634-A545-CCC689DD792D}" destId="{63E58A8F-AB2B-449F-A30C-DE159B4E66A5}" srcOrd="3" destOrd="0" presId="urn:microsoft.com/office/officeart/2018/2/layout/IconVerticalSolidList"/>
    <dgm:cxn modelId="{D372A18B-A804-4AF5-B721-A485F89AC9D3}" type="presParOf" srcId="{23F1513F-0EE0-4634-A545-CCC689DD792D}" destId="{49A6BF28-38A3-41B4-AB76-22DA50DC98F9}" srcOrd="4" destOrd="0" presId="urn:microsoft.com/office/officeart/2018/2/layout/IconVerticalSolidList"/>
    <dgm:cxn modelId="{D951562C-AE59-412A-98A3-C55ECD156F8F}" type="presParOf" srcId="{49A6BF28-38A3-41B4-AB76-22DA50DC98F9}" destId="{36E2C2CD-8005-43B0-904C-DD6665E52EA8}" srcOrd="0" destOrd="0" presId="urn:microsoft.com/office/officeart/2018/2/layout/IconVerticalSolidList"/>
    <dgm:cxn modelId="{32754DF5-44A4-4A74-8309-2A8F475A5C8C}" type="presParOf" srcId="{49A6BF28-38A3-41B4-AB76-22DA50DC98F9}" destId="{3F8A4137-529F-47A8-9E8F-B0C5C0C58B7E}" srcOrd="1" destOrd="0" presId="urn:microsoft.com/office/officeart/2018/2/layout/IconVerticalSolidList"/>
    <dgm:cxn modelId="{43E4E31A-18D9-4D24-AA8F-251C10A12EF2}" type="presParOf" srcId="{49A6BF28-38A3-41B4-AB76-22DA50DC98F9}" destId="{130B68C3-A019-4E34-98FA-E0B4ED4C37B8}" srcOrd="2" destOrd="0" presId="urn:microsoft.com/office/officeart/2018/2/layout/IconVerticalSolidList"/>
    <dgm:cxn modelId="{3F555782-5FAD-4FE6-A99E-F5B1033065FB}" type="presParOf" srcId="{49A6BF28-38A3-41B4-AB76-22DA50DC98F9}" destId="{665FE2CB-23B3-43B6-95A6-117395E61539}" srcOrd="3" destOrd="0" presId="urn:microsoft.com/office/officeart/2018/2/layout/IconVerticalSolidList"/>
    <dgm:cxn modelId="{05A8B718-567A-44D0-AA39-7C8D78B303FC}" type="presParOf" srcId="{23F1513F-0EE0-4634-A545-CCC689DD792D}" destId="{915D50BC-DA28-4586-8529-F30443D0E461}" srcOrd="5" destOrd="0" presId="urn:microsoft.com/office/officeart/2018/2/layout/IconVerticalSolidList"/>
    <dgm:cxn modelId="{DB1E0FD1-4D2A-4C91-8C09-A0E22C6F0D4D}" type="presParOf" srcId="{23F1513F-0EE0-4634-A545-CCC689DD792D}" destId="{670C9229-E82D-40EC-B2A1-BD420CFB6844}" srcOrd="6" destOrd="0" presId="urn:microsoft.com/office/officeart/2018/2/layout/IconVerticalSolidList"/>
    <dgm:cxn modelId="{6BEA72C6-10E3-4D65-8B97-3C48A5725526}" type="presParOf" srcId="{670C9229-E82D-40EC-B2A1-BD420CFB6844}" destId="{3D348601-36C5-4895-8D24-8FAE57331266}" srcOrd="0" destOrd="0" presId="urn:microsoft.com/office/officeart/2018/2/layout/IconVerticalSolidList"/>
    <dgm:cxn modelId="{2FD7E787-043B-4D54-B010-68BF4A46126B}" type="presParOf" srcId="{670C9229-E82D-40EC-B2A1-BD420CFB6844}" destId="{D359A002-EB1C-4026-B872-4E3DBA99E719}" srcOrd="1" destOrd="0" presId="urn:microsoft.com/office/officeart/2018/2/layout/IconVerticalSolidList"/>
    <dgm:cxn modelId="{390CBE09-9B85-4FC9-AE01-2FD855AFB91F}" type="presParOf" srcId="{670C9229-E82D-40EC-B2A1-BD420CFB6844}" destId="{B6CE371E-985C-4201-A3FE-01B5CC53FA30}" srcOrd="2" destOrd="0" presId="urn:microsoft.com/office/officeart/2018/2/layout/IconVerticalSolidList"/>
    <dgm:cxn modelId="{84B488EB-AB0C-4D3A-9C43-7A2A05D83FAB}" type="presParOf" srcId="{670C9229-E82D-40EC-B2A1-BD420CFB6844}" destId="{5A954795-A4B9-4964-A826-C4134C5FECA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8FEE12-E09B-47D9-B490-F8637A41F0D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377C0D-5964-4F73-8560-C04AE369DAEE}">
      <dgm:prSet/>
      <dgm:spPr/>
      <dgm:t>
        <a:bodyPr/>
        <a:lstStyle/>
        <a:p>
          <a:r>
            <a:rPr lang="en-US" b="0" dirty="0">
              <a:solidFill>
                <a:schemeClr val="bg1"/>
              </a:solidFill>
            </a:rPr>
            <a:t>Move from entity-based to group-based and function-based analysis</a:t>
          </a:r>
        </a:p>
      </dgm:t>
    </dgm:pt>
    <dgm:pt modelId="{8CCD2A03-DABF-4507-8499-46EE45159C6B}" type="parTrans" cxnId="{D8788173-66C9-4DA0-8733-4EBA4CFA764C}">
      <dgm:prSet/>
      <dgm:spPr/>
      <dgm:t>
        <a:bodyPr/>
        <a:lstStyle/>
        <a:p>
          <a:endParaRPr lang="en-US"/>
        </a:p>
      </dgm:t>
    </dgm:pt>
    <dgm:pt modelId="{F631D2F2-53E3-4697-9E90-12ABD244D665}" type="sibTrans" cxnId="{D8788173-66C9-4DA0-8733-4EBA4CFA764C}">
      <dgm:prSet/>
      <dgm:spPr/>
      <dgm:t>
        <a:bodyPr/>
        <a:lstStyle/>
        <a:p>
          <a:endParaRPr lang="en-US"/>
        </a:p>
      </dgm:t>
    </dgm:pt>
    <dgm:pt modelId="{CA4A491C-5A45-4063-9709-5AF3C644D9AE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Improve information on MNE activity, including through CbCR evidence</a:t>
          </a:r>
        </a:p>
      </dgm:t>
    </dgm:pt>
    <dgm:pt modelId="{6FE1D5C2-93B0-4430-85AB-3DA6AB76B875}" type="parTrans" cxnId="{139C5E6B-A663-45C2-823D-83846BF41C63}">
      <dgm:prSet/>
      <dgm:spPr/>
      <dgm:t>
        <a:bodyPr/>
        <a:lstStyle/>
        <a:p>
          <a:endParaRPr lang="en-US"/>
        </a:p>
      </dgm:t>
    </dgm:pt>
    <dgm:pt modelId="{8FB028E2-766E-4243-B77A-FD55814C40D8}" type="sibTrans" cxnId="{139C5E6B-A663-45C2-823D-83846BF41C63}">
      <dgm:prSet/>
      <dgm:spPr/>
      <dgm:t>
        <a:bodyPr/>
        <a:lstStyle/>
        <a:p>
          <a:endParaRPr lang="en-US"/>
        </a:p>
      </dgm:t>
    </dgm:pt>
    <dgm:pt modelId="{C59065E3-FE7E-45D6-AA71-C3A33E750B2F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Distinguish real relocation from rerouting and jurisdictional intermediation</a:t>
          </a:r>
        </a:p>
      </dgm:t>
    </dgm:pt>
    <dgm:pt modelId="{E8BCA61E-491C-4F83-B037-75EA0CC45581}" type="parTrans" cxnId="{A076E2A1-BD9A-427E-8CBA-A2C3A96634C5}">
      <dgm:prSet/>
      <dgm:spPr/>
      <dgm:t>
        <a:bodyPr/>
        <a:lstStyle/>
        <a:p>
          <a:endParaRPr lang="en-US"/>
        </a:p>
      </dgm:t>
    </dgm:pt>
    <dgm:pt modelId="{FEEA988E-4A77-4290-9DD3-4EA37CC0B019}" type="sibTrans" cxnId="{A076E2A1-BD9A-427E-8CBA-A2C3A96634C5}">
      <dgm:prSet/>
      <dgm:spPr/>
      <dgm:t>
        <a:bodyPr/>
        <a:lstStyle/>
        <a:p>
          <a:endParaRPr lang="en-US"/>
        </a:p>
      </dgm:t>
    </dgm:pt>
    <dgm:pt modelId="{375B3A80-C019-4A9F-AA28-13C959DD3FA5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Treat fiscal capacity as part of economic security and resilience</a:t>
          </a:r>
        </a:p>
      </dgm:t>
    </dgm:pt>
    <dgm:pt modelId="{3F803187-7887-4016-8B4D-65063019177B}" type="parTrans" cxnId="{8CCC1A2F-A834-41E9-A82E-F373981A9ADA}">
      <dgm:prSet/>
      <dgm:spPr/>
      <dgm:t>
        <a:bodyPr/>
        <a:lstStyle/>
        <a:p>
          <a:endParaRPr lang="en-US"/>
        </a:p>
      </dgm:t>
    </dgm:pt>
    <dgm:pt modelId="{D1E68D5B-3E7D-4C41-B763-DE2F047872F4}" type="sibTrans" cxnId="{8CCC1A2F-A834-41E9-A82E-F373981A9ADA}">
      <dgm:prSet/>
      <dgm:spPr/>
      <dgm:t>
        <a:bodyPr/>
        <a:lstStyle/>
        <a:p>
          <a:endParaRPr lang="en-US"/>
        </a:p>
      </dgm:t>
    </dgm:pt>
    <dgm:pt modelId="{3FEBE16D-E1D1-44FA-A078-7D105AF7DCEC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Maintain flexible cooperation channels that complement and reinforce broad multilateral coordination</a:t>
          </a:r>
        </a:p>
      </dgm:t>
    </dgm:pt>
    <dgm:pt modelId="{7D966314-1D96-4543-991F-687F11469264}" type="parTrans" cxnId="{D0619F32-C058-4C31-B118-7795C5CFB2E0}">
      <dgm:prSet/>
      <dgm:spPr/>
      <dgm:t>
        <a:bodyPr/>
        <a:lstStyle/>
        <a:p>
          <a:endParaRPr lang="en-US"/>
        </a:p>
      </dgm:t>
    </dgm:pt>
    <dgm:pt modelId="{36FDB417-1A2D-474B-9D0A-3DA93CEB0EA1}" type="sibTrans" cxnId="{D0619F32-C058-4C31-B118-7795C5CFB2E0}">
      <dgm:prSet/>
      <dgm:spPr/>
      <dgm:t>
        <a:bodyPr/>
        <a:lstStyle/>
        <a:p>
          <a:endParaRPr lang="en-US"/>
        </a:p>
      </dgm:t>
    </dgm:pt>
    <dgm:pt modelId="{77EFC4C7-3950-44C7-BF1F-E2E333941D74}" type="pres">
      <dgm:prSet presAssocID="{168FEE12-E09B-47D9-B490-F8637A41F0D8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31ABD6E-B13B-417E-9CBF-673430C7B207}" type="pres">
      <dgm:prSet presAssocID="{4B377C0D-5964-4F73-8560-C04AE369DAEE}" presName="compNode" presStyleCnt="0"/>
      <dgm:spPr/>
    </dgm:pt>
    <dgm:pt modelId="{E58B5EFA-3E0D-44CD-92E3-3B0E7BEF1877}" type="pres">
      <dgm:prSet presAssocID="{4B377C0D-5964-4F73-8560-C04AE369DAEE}" presName="bgRect" presStyleLbl="bgShp" presStyleIdx="0" presStyleCnt="5"/>
      <dgm:spPr>
        <a:solidFill>
          <a:srgbClr val="1A5BDD"/>
        </a:solidFill>
      </dgm:spPr>
    </dgm:pt>
    <dgm:pt modelId="{EDF25968-87FF-4A52-BE43-92FA43EE97A4}" type="pres">
      <dgm:prSet presAssocID="{4B377C0D-5964-4F73-8560-C04AE369DAEE}" presName="iconRect" presStyleLbl="node1" presStyleIdx="0" presStyleCnt="5" custScaleY="11025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rarchia"/>
        </a:ext>
      </dgm:extLst>
    </dgm:pt>
    <dgm:pt modelId="{127B07FC-2C57-422F-BA5C-40EED891D117}" type="pres">
      <dgm:prSet presAssocID="{4B377C0D-5964-4F73-8560-C04AE369DAEE}" presName="spaceRect" presStyleCnt="0"/>
      <dgm:spPr/>
    </dgm:pt>
    <dgm:pt modelId="{AE1794FF-747B-4A71-AE61-5FE190B8004B}" type="pres">
      <dgm:prSet presAssocID="{4B377C0D-5964-4F73-8560-C04AE369DAEE}" presName="parTx" presStyleLbl="revTx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F5A9F503-C7ED-40BC-824F-96E51D00793D}" type="pres">
      <dgm:prSet presAssocID="{F631D2F2-53E3-4697-9E90-12ABD244D665}" presName="sibTrans" presStyleCnt="0"/>
      <dgm:spPr/>
    </dgm:pt>
    <dgm:pt modelId="{EE3826F0-8E3E-46A2-9188-C1CB2A664BC1}" type="pres">
      <dgm:prSet presAssocID="{CA4A491C-5A45-4063-9709-5AF3C644D9AE}" presName="compNode" presStyleCnt="0"/>
      <dgm:spPr/>
    </dgm:pt>
    <dgm:pt modelId="{C4F1CF84-31BF-4E8C-BD1C-B35EECDA8079}" type="pres">
      <dgm:prSet presAssocID="{CA4A491C-5A45-4063-9709-5AF3C644D9AE}" presName="bgRect" presStyleLbl="bgShp" presStyleIdx="1" presStyleCnt="5"/>
      <dgm:spPr>
        <a:solidFill>
          <a:srgbClr val="7FB0FF"/>
        </a:solidFill>
      </dgm:spPr>
    </dgm:pt>
    <dgm:pt modelId="{21FBDA84-18A0-4BFF-B36D-4FD9F71590C8}" type="pres">
      <dgm:prSet presAssocID="{CA4A491C-5A45-4063-9709-5AF3C644D9AE}" presName="iconRect" presStyleLbl="node1" presStyleIdx="1" presStyleCnt="5" custScaleY="121280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retta di mano"/>
        </a:ext>
      </dgm:extLst>
    </dgm:pt>
    <dgm:pt modelId="{EF25D3EC-928C-48D7-9F4B-0FC79E43C125}" type="pres">
      <dgm:prSet presAssocID="{CA4A491C-5A45-4063-9709-5AF3C644D9AE}" presName="spaceRect" presStyleCnt="0"/>
      <dgm:spPr/>
    </dgm:pt>
    <dgm:pt modelId="{7B0C1B42-E463-4DE0-BA6B-AAE31C6BC073}" type="pres">
      <dgm:prSet presAssocID="{CA4A491C-5A45-4063-9709-5AF3C644D9AE}" presName="parTx" presStyleLbl="revTx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27907B5E-7C9D-4EF0-8423-0976ABBA1B33}" type="pres">
      <dgm:prSet presAssocID="{8FB028E2-766E-4243-B77A-FD55814C40D8}" presName="sibTrans" presStyleCnt="0"/>
      <dgm:spPr/>
    </dgm:pt>
    <dgm:pt modelId="{56821D29-CEC9-443E-A6C3-C50F367E0539}" type="pres">
      <dgm:prSet presAssocID="{C59065E3-FE7E-45D6-AA71-C3A33E750B2F}" presName="compNode" presStyleCnt="0"/>
      <dgm:spPr/>
    </dgm:pt>
    <dgm:pt modelId="{8C6142E9-8855-4C99-BE49-E1B3F90BF68C}" type="pres">
      <dgm:prSet presAssocID="{C59065E3-FE7E-45D6-AA71-C3A33E750B2F}" presName="bgRect" presStyleLbl="bgShp" presStyleIdx="2" presStyleCnt="5"/>
      <dgm:spPr>
        <a:solidFill>
          <a:srgbClr val="D8B948"/>
        </a:solidFill>
      </dgm:spPr>
    </dgm:pt>
    <dgm:pt modelId="{A917BA29-C0AF-448B-A404-6317D99E2EA2}" type="pres">
      <dgm:prSet presAssocID="{C59065E3-FE7E-45D6-AA71-C3A33E750B2F}" presName="iconRect" presStyleLbl="node1" presStyleIdx="2" presStyleCnt="5" custScaleY="11025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dicatore"/>
        </a:ext>
      </dgm:extLst>
    </dgm:pt>
    <dgm:pt modelId="{1DFB705B-93A8-4C8B-A2F7-511FECF6FD13}" type="pres">
      <dgm:prSet presAssocID="{C59065E3-FE7E-45D6-AA71-C3A33E750B2F}" presName="spaceRect" presStyleCnt="0"/>
      <dgm:spPr/>
    </dgm:pt>
    <dgm:pt modelId="{F66F9F43-E7B5-4270-80CC-4211A9511C3F}" type="pres">
      <dgm:prSet presAssocID="{C59065E3-FE7E-45D6-AA71-C3A33E750B2F}" presName="parTx" presStyleLbl="revTx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219366C3-9490-4E6B-B269-277330D3956F}" type="pres">
      <dgm:prSet presAssocID="{FEEA988E-4A77-4290-9DD3-4EA37CC0B019}" presName="sibTrans" presStyleCnt="0"/>
      <dgm:spPr/>
    </dgm:pt>
    <dgm:pt modelId="{0CF99CBB-EBA7-468E-A1D4-78B2DDF957E8}" type="pres">
      <dgm:prSet presAssocID="{375B3A80-C019-4A9F-AA28-13C959DD3FA5}" presName="compNode" presStyleCnt="0"/>
      <dgm:spPr/>
    </dgm:pt>
    <dgm:pt modelId="{0E51D874-911A-4C63-A661-D0EE7E84FC0E}" type="pres">
      <dgm:prSet presAssocID="{375B3A80-C019-4A9F-AA28-13C959DD3FA5}" presName="bgRect" presStyleLbl="bgShp" presStyleIdx="3" presStyleCnt="5"/>
      <dgm:spPr>
        <a:solidFill>
          <a:srgbClr val="00009D"/>
        </a:solidFill>
      </dgm:spPr>
    </dgm:pt>
    <dgm:pt modelId="{3057E44A-1E51-47A7-B024-6F815575FDF9}" type="pres">
      <dgm:prSet presAssocID="{375B3A80-C019-4A9F-AA28-13C959DD3FA5}" presName="iconRect" presStyleLbl="node1" presStyleIdx="3" presStyleCnt="5" custScaleY="11025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te"/>
        </a:ext>
      </dgm:extLst>
    </dgm:pt>
    <dgm:pt modelId="{598B178C-6FFA-4B28-AE38-33FC5CDBBA7B}" type="pres">
      <dgm:prSet presAssocID="{375B3A80-C019-4A9F-AA28-13C959DD3FA5}" presName="spaceRect" presStyleCnt="0"/>
      <dgm:spPr/>
    </dgm:pt>
    <dgm:pt modelId="{E5B4A364-7AF4-48CC-B63A-2F2F64F96BD2}" type="pres">
      <dgm:prSet presAssocID="{375B3A80-C019-4A9F-AA28-13C959DD3FA5}" presName="parTx" presStyleLbl="revTx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0D41AA9E-6049-47F0-9E37-6FE1443F52BD}" type="pres">
      <dgm:prSet presAssocID="{D1E68D5B-3E7D-4C41-B763-DE2F047872F4}" presName="sibTrans" presStyleCnt="0"/>
      <dgm:spPr/>
    </dgm:pt>
    <dgm:pt modelId="{D5DE9383-22C0-4066-B809-5C29186A11BF}" type="pres">
      <dgm:prSet presAssocID="{3FEBE16D-E1D1-44FA-A078-7D105AF7DCEC}" presName="compNode" presStyleCnt="0"/>
      <dgm:spPr/>
    </dgm:pt>
    <dgm:pt modelId="{2EBA2D25-4A28-4352-B887-D7A46B36D61C}" type="pres">
      <dgm:prSet presAssocID="{3FEBE16D-E1D1-44FA-A078-7D105AF7DCEC}" presName="bgRect" presStyleLbl="bgShp" presStyleIdx="4" presStyleCnt="5" custLinFactNeighborX="1414" custLinFactNeighborY="3917"/>
      <dgm:spPr>
        <a:solidFill>
          <a:schemeClr val="tx2">
            <a:lumMod val="65000"/>
          </a:schemeClr>
        </a:solidFill>
      </dgm:spPr>
    </dgm:pt>
    <dgm:pt modelId="{95C0E476-C5F2-46BA-BE0E-DBA4515D1B90}" type="pres">
      <dgm:prSet presAssocID="{3FEBE16D-E1D1-44FA-A078-7D105AF7DCEC}" presName="iconRect" presStyleLbl="node1" presStyleIdx="4" presStyleCnt="5" custScaleX="132306" custScaleY="13230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E77BC424-5DA7-443F-A5FA-17EDCCDBF446}" type="pres">
      <dgm:prSet presAssocID="{3FEBE16D-E1D1-44FA-A078-7D105AF7DCEC}" presName="spaceRect" presStyleCnt="0"/>
      <dgm:spPr/>
    </dgm:pt>
    <dgm:pt modelId="{D7583C6C-A12F-4A68-9094-EE29D8171015}" type="pres">
      <dgm:prSet presAssocID="{3FEBE16D-E1D1-44FA-A078-7D105AF7DCEC}" presName="parTx" presStyleLbl="revTx" presStyleIdx="4" presStyleCnt="5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</dgm:ptLst>
  <dgm:cxnLst>
    <dgm:cxn modelId="{B8749C04-099E-4350-B68C-6AFF02DAFC7D}" type="presOf" srcId="{168FEE12-E09B-47D9-B490-F8637A41F0D8}" destId="{77EFC4C7-3950-44C7-BF1F-E2E333941D74}" srcOrd="0" destOrd="0" presId="urn:microsoft.com/office/officeart/2018/2/layout/IconVerticalSolidList"/>
    <dgm:cxn modelId="{8CCC1A2F-A834-41E9-A82E-F373981A9ADA}" srcId="{168FEE12-E09B-47D9-B490-F8637A41F0D8}" destId="{375B3A80-C019-4A9F-AA28-13C959DD3FA5}" srcOrd="3" destOrd="0" parTransId="{3F803187-7887-4016-8B4D-65063019177B}" sibTransId="{D1E68D5B-3E7D-4C41-B763-DE2F047872F4}"/>
    <dgm:cxn modelId="{A076E2A1-BD9A-427E-8CBA-A2C3A96634C5}" srcId="{168FEE12-E09B-47D9-B490-F8637A41F0D8}" destId="{C59065E3-FE7E-45D6-AA71-C3A33E750B2F}" srcOrd="2" destOrd="0" parTransId="{E8BCA61E-491C-4F83-B037-75EA0CC45581}" sibTransId="{FEEA988E-4A77-4290-9DD3-4EA37CC0B019}"/>
    <dgm:cxn modelId="{D0619F32-C058-4C31-B118-7795C5CFB2E0}" srcId="{168FEE12-E09B-47D9-B490-F8637A41F0D8}" destId="{3FEBE16D-E1D1-44FA-A078-7D105AF7DCEC}" srcOrd="4" destOrd="0" parTransId="{7D966314-1D96-4543-991F-687F11469264}" sibTransId="{36FDB417-1A2D-474B-9D0A-3DA93CEB0EA1}"/>
    <dgm:cxn modelId="{5EA1DD06-38FD-439C-BF21-90ABB61F7DA5}" type="presOf" srcId="{3FEBE16D-E1D1-44FA-A078-7D105AF7DCEC}" destId="{D7583C6C-A12F-4A68-9094-EE29D8171015}" srcOrd="0" destOrd="0" presId="urn:microsoft.com/office/officeart/2018/2/layout/IconVerticalSolidList"/>
    <dgm:cxn modelId="{139C5E6B-A663-45C2-823D-83846BF41C63}" srcId="{168FEE12-E09B-47D9-B490-F8637A41F0D8}" destId="{CA4A491C-5A45-4063-9709-5AF3C644D9AE}" srcOrd="1" destOrd="0" parTransId="{6FE1D5C2-93B0-4430-85AB-3DA6AB76B875}" sibTransId="{8FB028E2-766E-4243-B77A-FD55814C40D8}"/>
    <dgm:cxn modelId="{AAC88710-58B6-49C1-AFEF-598C68537466}" type="presOf" srcId="{375B3A80-C019-4A9F-AA28-13C959DD3FA5}" destId="{E5B4A364-7AF4-48CC-B63A-2F2F64F96BD2}" srcOrd="0" destOrd="0" presId="urn:microsoft.com/office/officeart/2018/2/layout/IconVerticalSolidList"/>
    <dgm:cxn modelId="{23F0D53C-4CBC-4FB2-8326-960EDD639B88}" type="presOf" srcId="{4B377C0D-5964-4F73-8560-C04AE369DAEE}" destId="{AE1794FF-747B-4A71-AE61-5FE190B8004B}" srcOrd="0" destOrd="0" presId="urn:microsoft.com/office/officeart/2018/2/layout/IconVerticalSolidList"/>
    <dgm:cxn modelId="{63DA56AD-5976-495B-9689-AE340BBAF51A}" type="presOf" srcId="{CA4A491C-5A45-4063-9709-5AF3C644D9AE}" destId="{7B0C1B42-E463-4DE0-BA6B-AAE31C6BC073}" srcOrd="0" destOrd="0" presId="urn:microsoft.com/office/officeart/2018/2/layout/IconVerticalSolidList"/>
    <dgm:cxn modelId="{D8788173-66C9-4DA0-8733-4EBA4CFA764C}" srcId="{168FEE12-E09B-47D9-B490-F8637A41F0D8}" destId="{4B377C0D-5964-4F73-8560-C04AE369DAEE}" srcOrd="0" destOrd="0" parTransId="{8CCD2A03-DABF-4507-8499-46EE45159C6B}" sibTransId="{F631D2F2-53E3-4697-9E90-12ABD244D665}"/>
    <dgm:cxn modelId="{5A1D28D1-9F2C-4C0F-A0BD-A838FD595A3E}" type="presOf" srcId="{C59065E3-FE7E-45D6-AA71-C3A33E750B2F}" destId="{F66F9F43-E7B5-4270-80CC-4211A9511C3F}" srcOrd="0" destOrd="0" presId="urn:microsoft.com/office/officeart/2018/2/layout/IconVerticalSolidList"/>
    <dgm:cxn modelId="{6AEDF348-2538-4EE4-B0FB-3BCCC1E9A568}" type="presParOf" srcId="{77EFC4C7-3950-44C7-BF1F-E2E333941D74}" destId="{731ABD6E-B13B-417E-9CBF-673430C7B207}" srcOrd="0" destOrd="0" presId="urn:microsoft.com/office/officeart/2018/2/layout/IconVerticalSolidList"/>
    <dgm:cxn modelId="{11BD6E83-B448-4206-BC3D-3B680BE1CC2E}" type="presParOf" srcId="{731ABD6E-B13B-417E-9CBF-673430C7B207}" destId="{E58B5EFA-3E0D-44CD-92E3-3B0E7BEF1877}" srcOrd="0" destOrd="0" presId="urn:microsoft.com/office/officeart/2018/2/layout/IconVerticalSolidList"/>
    <dgm:cxn modelId="{C4FB7758-0504-4FD5-A0DF-0CBCE0A0A52B}" type="presParOf" srcId="{731ABD6E-B13B-417E-9CBF-673430C7B207}" destId="{EDF25968-87FF-4A52-BE43-92FA43EE97A4}" srcOrd="1" destOrd="0" presId="urn:microsoft.com/office/officeart/2018/2/layout/IconVerticalSolidList"/>
    <dgm:cxn modelId="{B75975F7-E52C-4F06-9927-025EF9419EFA}" type="presParOf" srcId="{731ABD6E-B13B-417E-9CBF-673430C7B207}" destId="{127B07FC-2C57-422F-BA5C-40EED891D117}" srcOrd="2" destOrd="0" presId="urn:microsoft.com/office/officeart/2018/2/layout/IconVerticalSolidList"/>
    <dgm:cxn modelId="{AB638054-6F13-4BC9-B3A5-A3E13A425B7C}" type="presParOf" srcId="{731ABD6E-B13B-417E-9CBF-673430C7B207}" destId="{AE1794FF-747B-4A71-AE61-5FE190B8004B}" srcOrd="3" destOrd="0" presId="urn:microsoft.com/office/officeart/2018/2/layout/IconVerticalSolidList"/>
    <dgm:cxn modelId="{46AA6CE0-B5E2-419F-B1FD-39642B4576C4}" type="presParOf" srcId="{77EFC4C7-3950-44C7-BF1F-E2E333941D74}" destId="{F5A9F503-C7ED-40BC-824F-96E51D00793D}" srcOrd="1" destOrd="0" presId="urn:microsoft.com/office/officeart/2018/2/layout/IconVerticalSolidList"/>
    <dgm:cxn modelId="{EAD1B23F-207E-4498-A449-8BD11CC857D9}" type="presParOf" srcId="{77EFC4C7-3950-44C7-BF1F-E2E333941D74}" destId="{EE3826F0-8E3E-46A2-9188-C1CB2A664BC1}" srcOrd="2" destOrd="0" presId="urn:microsoft.com/office/officeart/2018/2/layout/IconVerticalSolidList"/>
    <dgm:cxn modelId="{65311AB5-715E-4EF8-815F-B29C36E56617}" type="presParOf" srcId="{EE3826F0-8E3E-46A2-9188-C1CB2A664BC1}" destId="{C4F1CF84-31BF-4E8C-BD1C-B35EECDA8079}" srcOrd="0" destOrd="0" presId="urn:microsoft.com/office/officeart/2018/2/layout/IconVerticalSolidList"/>
    <dgm:cxn modelId="{5B0E702C-D1B4-4EBD-A52D-30F5528D3BE0}" type="presParOf" srcId="{EE3826F0-8E3E-46A2-9188-C1CB2A664BC1}" destId="{21FBDA84-18A0-4BFF-B36D-4FD9F71590C8}" srcOrd="1" destOrd="0" presId="urn:microsoft.com/office/officeart/2018/2/layout/IconVerticalSolidList"/>
    <dgm:cxn modelId="{2B850475-0D5A-42BE-8C56-F5B8BE4AAF22}" type="presParOf" srcId="{EE3826F0-8E3E-46A2-9188-C1CB2A664BC1}" destId="{EF25D3EC-928C-48D7-9F4B-0FC79E43C125}" srcOrd="2" destOrd="0" presId="urn:microsoft.com/office/officeart/2018/2/layout/IconVerticalSolidList"/>
    <dgm:cxn modelId="{B98F1269-C00F-4B7F-8402-6F27B9E5FE21}" type="presParOf" srcId="{EE3826F0-8E3E-46A2-9188-C1CB2A664BC1}" destId="{7B0C1B42-E463-4DE0-BA6B-AAE31C6BC073}" srcOrd="3" destOrd="0" presId="urn:microsoft.com/office/officeart/2018/2/layout/IconVerticalSolidList"/>
    <dgm:cxn modelId="{6F33D6D7-823A-4C58-A5B9-76DFB99B333E}" type="presParOf" srcId="{77EFC4C7-3950-44C7-BF1F-E2E333941D74}" destId="{27907B5E-7C9D-4EF0-8423-0976ABBA1B33}" srcOrd="3" destOrd="0" presId="urn:microsoft.com/office/officeart/2018/2/layout/IconVerticalSolidList"/>
    <dgm:cxn modelId="{48AF26E9-F8D8-4952-856C-6B2B748C8CA2}" type="presParOf" srcId="{77EFC4C7-3950-44C7-BF1F-E2E333941D74}" destId="{56821D29-CEC9-443E-A6C3-C50F367E0539}" srcOrd="4" destOrd="0" presId="urn:microsoft.com/office/officeart/2018/2/layout/IconVerticalSolidList"/>
    <dgm:cxn modelId="{E046D9F7-1839-4B30-BC39-3BF6D05BCF10}" type="presParOf" srcId="{56821D29-CEC9-443E-A6C3-C50F367E0539}" destId="{8C6142E9-8855-4C99-BE49-E1B3F90BF68C}" srcOrd="0" destOrd="0" presId="urn:microsoft.com/office/officeart/2018/2/layout/IconVerticalSolidList"/>
    <dgm:cxn modelId="{0BDDED26-6D9A-4CDD-859D-67925032E44D}" type="presParOf" srcId="{56821D29-CEC9-443E-A6C3-C50F367E0539}" destId="{A917BA29-C0AF-448B-A404-6317D99E2EA2}" srcOrd="1" destOrd="0" presId="urn:microsoft.com/office/officeart/2018/2/layout/IconVerticalSolidList"/>
    <dgm:cxn modelId="{0BCACE5E-62B4-4046-9A0C-E754FB48B852}" type="presParOf" srcId="{56821D29-CEC9-443E-A6C3-C50F367E0539}" destId="{1DFB705B-93A8-4C8B-A2F7-511FECF6FD13}" srcOrd="2" destOrd="0" presId="urn:microsoft.com/office/officeart/2018/2/layout/IconVerticalSolidList"/>
    <dgm:cxn modelId="{9F408B3D-3CFF-4E44-82EE-E7527B949899}" type="presParOf" srcId="{56821D29-CEC9-443E-A6C3-C50F367E0539}" destId="{F66F9F43-E7B5-4270-80CC-4211A9511C3F}" srcOrd="3" destOrd="0" presId="urn:microsoft.com/office/officeart/2018/2/layout/IconVerticalSolidList"/>
    <dgm:cxn modelId="{4596E861-BFA0-448E-945A-A549BBE90130}" type="presParOf" srcId="{77EFC4C7-3950-44C7-BF1F-E2E333941D74}" destId="{219366C3-9490-4E6B-B269-277330D3956F}" srcOrd="5" destOrd="0" presId="urn:microsoft.com/office/officeart/2018/2/layout/IconVerticalSolidList"/>
    <dgm:cxn modelId="{97A9F9A7-6E15-4469-BF95-0B84D978B066}" type="presParOf" srcId="{77EFC4C7-3950-44C7-BF1F-E2E333941D74}" destId="{0CF99CBB-EBA7-468E-A1D4-78B2DDF957E8}" srcOrd="6" destOrd="0" presId="urn:microsoft.com/office/officeart/2018/2/layout/IconVerticalSolidList"/>
    <dgm:cxn modelId="{FD867C12-5078-4689-9484-F36E04B32FA4}" type="presParOf" srcId="{0CF99CBB-EBA7-468E-A1D4-78B2DDF957E8}" destId="{0E51D874-911A-4C63-A661-D0EE7E84FC0E}" srcOrd="0" destOrd="0" presId="urn:microsoft.com/office/officeart/2018/2/layout/IconVerticalSolidList"/>
    <dgm:cxn modelId="{3EE657BF-68D2-4202-9364-C7F89A1AB0A3}" type="presParOf" srcId="{0CF99CBB-EBA7-468E-A1D4-78B2DDF957E8}" destId="{3057E44A-1E51-47A7-B024-6F815575FDF9}" srcOrd="1" destOrd="0" presId="urn:microsoft.com/office/officeart/2018/2/layout/IconVerticalSolidList"/>
    <dgm:cxn modelId="{BC8BCC71-CC7D-4812-924E-92B25FAF1CD6}" type="presParOf" srcId="{0CF99CBB-EBA7-468E-A1D4-78B2DDF957E8}" destId="{598B178C-6FFA-4B28-AE38-33FC5CDBBA7B}" srcOrd="2" destOrd="0" presId="urn:microsoft.com/office/officeart/2018/2/layout/IconVerticalSolidList"/>
    <dgm:cxn modelId="{919C07BC-6A54-4E55-8FB5-737F93F792B0}" type="presParOf" srcId="{0CF99CBB-EBA7-468E-A1D4-78B2DDF957E8}" destId="{E5B4A364-7AF4-48CC-B63A-2F2F64F96BD2}" srcOrd="3" destOrd="0" presId="urn:microsoft.com/office/officeart/2018/2/layout/IconVerticalSolidList"/>
    <dgm:cxn modelId="{13E6239D-CE37-453F-AA38-045FA9BB960C}" type="presParOf" srcId="{77EFC4C7-3950-44C7-BF1F-E2E333941D74}" destId="{0D41AA9E-6049-47F0-9E37-6FE1443F52BD}" srcOrd="7" destOrd="0" presId="urn:microsoft.com/office/officeart/2018/2/layout/IconVerticalSolidList"/>
    <dgm:cxn modelId="{F2E84963-D9D6-4CBC-B06A-72CF2663EDBB}" type="presParOf" srcId="{77EFC4C7-3950-44C7-BF1F-E2E333941D74}" destId="{D5DE9383-22C0-4066-B809-5C29186A11BF}" srcOrd="8" destOrd="0" presId="urn:microsoft.com/office/officeart/2018/2/layout/IconVerticalSolidList"/>
    <dgm:cxn modelId="{FD7A4DFE-AE8C-4BA8-A593-E2D153BF84FF}" type="presParOf" srcId="{D5DE9383-22C0-4066-B809-5C29186A11BF}" destId="{2EBA2D25-4A28-4352-B887-D7A46B36D61C}" srcOrd="0" destOrd="0" presId="urn:microsoft.com/office/officeart/2018/2/layout/IconVerticalSolidList"/>
    <dgm:cxn modelId="{EC3566AE-A371-43AF-BDF7-20A79077C407}" type="presParOf" srcId="{D5DE9383-22C0-4066-B809-5C29186A11BF}" destId="{95C0E476-C5F2-46BA-BE0E-DBA4515D1B90}" srcOrd="1" destOrd="0" presId="urn:microsoft.com/office/officeart/2018/2/layout/IconVerticalSolidList"/>
    <dgm:cxn modelId="{400354D6-5006-47F0-A538-7A26FFBD5391}" type="presParOf" srcId="{D5DE9383-22C0-4066-B809-5C29186A11BF}" destId="{E77BC424-5DA7-443F-A5FA-17EDCCDBF446}" srcOrd="2" destOrd="0" presId="urn:microsoft.com/office/officeart/2018/2/layout/IconVerticalSolidList"/>
    <dgm:cxn modelId="{61522DA2-DF76-463C-AA90-F6F497FFCC59}" type="presParOf" srcId="{D5DE9383-22C0-4066-B809-5C29186A11BF}" destId="{D7583C6C-A12F-4A68-9094-EE29D817101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DD18C-E59C-478D-BAC9-B170A65F79B4}">
      <dsp:nvSpPr>
        <dsp:cNvPr id="0" name=""/>
        <dsp:cNvSpPr/>
      </dsp:nvSpPr>
      <dsp:spPr>
        <a:xfrm>
          <a:off x="0" y="0"/>
          <a:ext cx="6958029" cy="853236"/>
        </a:xfrm>
        <a:prstGeom prst="roundRect">
          <a:avLst>
            <a:gd name="adj" fmla="val 10000"/>
          </a:avLst>
        </a:prstGeom>
        <a:solidFill>
          <a:schemeClr val="tx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770EEC-FC2E-442E-A8A2-381983C4DC42}">
      <dsp:nvSpPr>
        <dsp:cNvPr id="0" name=""/>
        <dsp:cNvSpPr/>
      </dsp:nvSpPr>
      <dsp:spPr>
        <a:xfrm>
          <a:off x="258104" y="193661"/>
          <a:ext cx="469280" cy="46928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4DFDB7-4AB7-4B44-95CB-A857905F2AF8}">
      <dsp:nvSpPr>
        <dsp:cNvPr id="0" name=""/>
        <dsp:cNvSpPr/>
      </dsp:nvSpPr>
      <dsp:spPr>
        <a:xfrm>
          <a:off x="985488" y="1683"/>
          <a:ext cx="5972540" cy="853236"/>
        </a:xfrm>
        <a:prstGeom prst="rect">
          <a:avLst/>
        </a:prstGeom>
        <a:solidFill>
          <a:schemeClr val="tx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301" tIns="90301" rIns="90301" bIns="90301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>
              <a:solidFill>
                <a:schemeClr val="bg2"/>
              </a:solidFill>
            </a:rPr>
            <a:t>Administrative systems often observe legal entities, not the multinational group</a:t>
          </a:r>
        </a:p>
      </dsp:txBody>
      <dsp:txXfrm>
        <a:off x="985488" y="1683"/>
        <a:ext cx="5972540" cy="853236"/>
      </dsp:txXfrm>
    </dsp:sp>
    <dsp:sp modelId="{F66DAA6D-7A0E-4CE2-9937-0E06435AA379}">
      <dsp:nvSpPr>
        <dsp:cNvPr id="0" name=""/>
        <dsp:cNvSpPr/>
      </dsp:nvSpPr>
      <dsp:spPr>
        <a:xfrm>
          <a:off x="0" y="1068229"/>
          <a:ext cx="6958029" cy="853236"/>
        </a:xfrm>
        <a:prstGeom prst="roundRect">
          <a:avLst>
            <a:gd name="adj" fmla="val 10000"/>
          </a:avLst>
        </a:prstGeom>
        <a:solidFill>
          <a:schemeClr val="tx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F09ADD-6328-4728-8CEE-077DD61AC646}">
      <dsp:nvSpPr>
        <dsp:cNvPr id="0" name=""/>
        <dsp:cNvSpPr/>
      </dsp:nvSpPr>
      <dsp:spPr>
        <a:xfrm>
          <a:off x="258104" y="1260207"/>
          <a:ext cx="469280" cy="46928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C0892E-2E5C-47AF-8E5F-34AA8DA764BA}">
      <dsp:nvSpPr>
        <dsp:cNvPr id="0" name=""/>
        <dsp:cNvSpPr/>
      </dsp:nvSpPr>
      <dsp:spPr>
        <a:xfrm>
          <a:off x="985488" y="1068229"/>
          <a:ext cx="5972540" cy="853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301" tIns="90301" rIns="90301" bIns="90301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i="0" kern="1200" dirty="0">
              <a:solidFill>
                <a:schemeClr val="bg1"/>
              </a:solidFill>
            </a:rPr>
            <a:t>Relevant information is scattered across tax, business, ownership and financial data</a:t>
          </a:r>
          <a:endParaRPr lang="en-US" sz="2200" b="0" kern="1200" dirty="0">
            <a:solidFill>
              <a:schemeClr val="bg1"/>
            </a:solidFill>
          </a:endParaRPr>
        </a:p>
      </dsp:txBody>
      <dsp:txXfrm>
        <a:off x="985488" y="1068229"/>
        <a:ext cx="5972540" cy="853236"/>
      </dsp:txXfrm>
    </dsp:sp>
    <dsp:sp modelId="{716B0403-7ED9-4D32-A0CF-0210DB3F44A5}">
      <dsp:nvSpPr>
        <dsp:cNvPr id="0" name=""/>
        <dsp:cNvSpPr/>
      </dsp:nvSpPr>
      <dsp:spPr>
        <a:xfrm>
          <a:off x="0" y="2134775"/>
          <a:ext cx="6958029" cy="853236"/>
        </a:xfrm>
        <a:prstGeom prst="roundRect">
          <a:avLst>
            <a:gd name="adj" fmla="val 10000"/>
          </a:avLst>
        </a:prstGeom>
        <a:solidFill>
          <a:srgbClr val="D8B94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477ADB-04F8-4560-AC68-366789BBAF25}">
      <dsp:nvSpPr>
        <dsp:cNvPr id="0" name=""/>
        <dsp:cNvSpPr/>
      </dsp:nvSpPr>
      <dsp:spPr>
        <a:xfrm>
          <a:off x="258104" y="2326753"/>
          <a:ext cx="469280" cy="46928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183F32-2051-47F2-9DE4-502273DD4B31}">
      <dsp:nvSpPr>
        <dsp:cNvPr id="0" name=""/>
        <dsp:cNvSpPr/>
      </dsp:nvSpPr>
      <dsp:spPr>
        <a:xfrm>
          <a:off x="985488" y="2134775"/>
          <a:ext cx="5972540" cy="853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301" tIns="90301" rIns="90301" bIns="90301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i="0" kern="1200" dirty="0">
              <a:solidFill>
                <a:schemeClr val="bg2"/>
              </a:solidFill>
            </a:rPr>
            <a:t>Digitalization and intangibles weaken the link between value creation and physical presence</a:t>
          </a:r>
          <a:endParaRPr lang="en-US" sz="2200" b="0" kern="1200" dirty="0">
            <a:solidFill>
              <a:schemeClr val="bg2"/>
            </a:solidFill>
          </a:endParaRPr>
        </a:p>
      </dsp:txBody>
      <dsp:txXfrm>
        <a:off x="985488" y="2134775"/>
        <a:ext cx="5972540" cy="853236"/>
      </dsp:txXfrm>
    </dsp:sp>
    <dsp:sp modelId="{40D1FDF0-1C6F-4E68-B2BD-D4AABF46D56C}">
      <dsp:nvSpPr>
        <dsp:cNvPr id="0" name=""/>
        <dsp:cNvSpPr/>
      </dsp:nvSpPr>
      <dsp:spPr>
        <a:xfrm>
          <a:off x="0" y="3201320"/>
          <a:ext cx="6958029" cy="853236"/>
        </a:xfrm>
        <a:prstGeom prst="roundRect">
          <a:avLst>
            <a:gd name="adj" fmla="val 10000"/>
          </a:avLst>
        </a:prstGeom>
        <a:solidFill>
          <a:srgbClr val="00009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7AE5EA-6585-4DBA-BEF0-B19104D2E20A}">
      <dsp:nvSpPr>
        <dsp:cNvPr id="0" name=""/>
        <dsp:cNvSpPr/>
      </dsp:nvSpPr>
      <dsp:spPr>
        <a:xfrm>
          <a:off x="258104" y="3393299"/>
          <a:ext cx="469280" cy="46928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E499E4-59F1-41E3-B76D-8A1F82AB9E98}">
      <dsp:nvSpPr>
        <dsp:cNvPr id="0" name=""/>
        <dsp:cNvSpPr/>
      </dsp:nvSpPr>
      <dsp:spPr>
        <a:xfrm>
          <a:off x="985488" y="3201320"/>
          <a:ext cx="5972540" cy="853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301" tIns="90301" rIns="90301" bIns="90301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i="0" kern="1200" dirty="0">
              <a:solidFill>
                <a:schemeClr val="bg1"/>
              </a:solidFill>
            </a:rPr>
            <a:t>Future measurement must track functions, risks and assets — not only locations</a:t>
          </a:r>
          <a:endParaRPr lang="en-US" sz="2200" b="0" kern="1200" dirty="0">
            <a:solidFill>
              <a:schemeClr val="bg1"/>
            </a:solidFill>
          </a:endParaRPr>
        </a:p>
      </dsp:txBody>
      <dsp:txXfrm>
        <a:off x="985488" y="3201320"/>
        <a:ext cx="5972540" cy="8532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25329B-0247-46FE-8364-EF05307D9173}">
      <dsp:nvSpPr>
        <dsp:cNvPr id="0" name=""/>
        <dsp:cNvSpPr/>
      </dsp:nvSpPr>
      <dsp:spPr>
        <a:xfrm>
          <a:off x="0" y="1441"/>
          <a:ext cx="5520000" cy="971998"/>
        </a:xfrm>
        <a:prstGeom prst="roundRect">
          <a:avLst>
            <a:gd name="adj" fmla="val 10000"/>
          </a:avLst>
        </a:prstGeom>
        <a:solidFill>
          <a:srgbClr val="1A5BD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4A5407-21A7-4566-9523-9BA87D995F51}">
      <dsp:nvSpPr>
        <dsp:cNvPr id="0" name=""/>
        <dsp:cNvSpPr/>
      </dsp:nvSpPr>
      <dsp:spPr>
        <a:xfrm>
          <a:off x="241084" y="268272"/>
          <a:ext cx="438336" cy="4383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D9A9A3-9AAD-456D-805E-320C77AE3CFC}">
      <dsp:nvSpPr>
        <dsp:cNvPr id="0" name=""/>
        <dsp:cNvSpPr/>
      </dsp:nvSpPr>
      <dsp:spPr>
        <a:xfrm>
          <a:off x="920505" y="88953"/>
          <a:ext cx="4599494" cy="796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46" tIns="84346" rIns="84346" bIns="84346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Global firms operate across borders; tax systems remain largely national</a:t>
          </a:r>
        </a:p>
      </dsp:txBody>
      <dsp:txXfrm>
        <a:off x="920505" y="88953"/>
        <a:ext cx="4599494" cy="796974"/>
      </dsp:txXfrm>
    </dsp:sp>
    <dsp:sp modelId="{CF1D8B64-A86B-42D4-8045-4F562B04262B}">
      <dsp:nvSpPr>
        <dsp:cNvPr id="0" name=""/>
        <dsp:cNvSpPr/>
      </dsp:nvSpPr>
      <dsp:spPr>
        <a:xfrm>
          <a:off x="0" y="1172683"/>
          <a:ext cx="5520000" cy="932356"/>
        </a:xfrm>
        <a:prstGeom prst="roundRect">
          <a:avLst>
            <a:gd name="adj" fmla="val 10000"/>
          </a:avLst>
        </a:prstGeom>
        <a:solidFill>
          <a:srgbClr val="00009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A4C10-5607-4D84-97B9-40DE1EE6FC11}">
      <dsp:nvSpPr>
        <dsp:cNvPr id="0" name=""/>
        <dsp:cNvSpPr/>
      </dsp:nvSpPr>
      <dsp:spPr>
        <a:xfrm>
          <a:off x="241084" y="1419693"/>
          <a:ext cx="438336" cy="4383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3FF497-CEB5-45B7-8D4E-11A03192ED2F}">
      <dsp:nvSpPr>
        <dsp:cNvPr id="0" name=""/>
        <dsp:cNvSpPr/>
      </dsp:nvSpPr>
      <dsp:spPr>
        <a:xfrm>
          <a:off x="920505" y="1240374"/>
          <a:ext cx="4599494" cy="796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46" tIns="84346" rIns="84346" bIns="84346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Profit shifting and function relocation respond to tax differentials and business-model incentives</a:t>
          </a:r>
        </a:p>
      </dsp:txBody>
      <dsp:txXfrm>
        <a:off x="920505" y="1240374"/>
        <a:ext cx="4599494" cy="796974"/>
      </dsp:txXfrm>
    </dsp:sp>
    <dsp:sp modelId="{36E2C2CD-8005-43B0-904C-DD6665E52EA8}">
      <dsp:nvSpPr>
        <dsp:cNvPr id="0" name=""/>
        <dsp:cNvSpPr/>
      </dsp:nvSpPr>
      <dsp:spPr>
        <a:xfrm>
          <a:off x="0" y="2304283"/>
          <a:ext cx="5520000" cy="901051"/>
        </a:xfrm>
        <a:prstGeom prst="roundRect">
          <a:avLst>
            <a:gd name="adj" fmla="val 10000"/>
          </a:avLst>
        </a:prstGeom>
        <a:solidFill>
          <a:srgbClr val="D8B94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8A4137-529F-47A8-9E8F-B0C5C0C58B7E}">
      <dsp:nvSpPr>
        <dsp:cNvPr id="0" name=""/>
        <dsp:cNvSpPr/>
      </dsp:nvSpPr>
      <dsp:spPr>
        <a:xfrm>
          <a:off x="241084" y="2535641"/>
          <a:ext cx="438336" cy="4383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5FE2CB-23B3-43B6-95A6-117395E61539}">
      <dsp:nvSpPr>
        <dsp:cNvPr id="0" name=""/>
        <dsp:cNvSpPr/>
      </dsp:nvSpPr>
      <dsp:spPr>
        <a:xfrm>
          <a:off x="920505" y="2356322"/>
          <a:ext cx="4599494" cy="796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46" tIns="84346" rIns="84346" bIns="84346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When production, IP, data, risk and markets are in different places, taxing rights become more contested</a:t>
          </a:r>
        </a:p>
      </dsp:txBody>
      <dsp:txXfrm>
        <a:off x="920505" y="2356322"/>
        <a:ext cx="4599494" cy="796974"/>
      </dsp:txXfrm>
    </dsp:sp>
    <dsp:sp modelId="{3D348601-36C5-4895-8D24-8FAE57331266}">
      <dsp:nvSpPr>
        <dsp:cNvPr id="0" name=""/>
        <dsp:cNvSpPr/>
      </dsp:nvSpPr>
      <dsp:spPr>
        <a:xfrm>
          <a:off x="0" y="3404579"/>
          <a:ext cx="5520000" cy="877979"/>
        </a:xfrm>
        <a:prstGeom prst="roundRect">
          <a:avLst>
            <a:gd name="adj" fmla="val 10000"/>
          </a:avLst>
        </a:prstGeom>
        <a:solidFill>
          <a:srgbClr val="83A1D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59A002-EB1C-4026-B872-4E3DBA99E719}">
      <dsp:nvSpPr>
        <dsp:cNvPr id="0" name=""/>
        <dsp:cNvSpPr/>
      </dsp:nvSpPr>
      <dsp:spPr>
        <a:xfrm>
          <a:off x="241084" y="3624400"/>
          <a:ext cx="438336" cy="4383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954795-A4B9-4964-A826-C4134C5FECA3}">
      <dsp:nvSpPr>
        <dsp:cNvPr id="0" name=""/>
        <dsp:cNvSpPr/>
      </dsp:nvSpPr>
      <dsp:spPr>
        <a:xfrm>
          <a:off x="920505" y="3445081"/>
          <a:ext cx="4599494" cy="796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46" tIns="84346" rIns="84346" bIns="84346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International tax coordination must increasingly operate under conditions of strategic rivalry</a:t>
          </a:r>
        </a:p>
      </dsp:txBody>
      <dsp:txXfrm>
        <a:off x="920505" y="3445081"/>
        <a:ext cx="4599494" cy="7969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8B5EFA-3E0D-44CD-92E3-3B0E7BEF1877}">
      <dsp:nvSpPr>
        <dsp:cNvPr id="0" name=""/>
        <dsp:cNvSpPr/>
      </dsp:nvSpPr>
      <dsp:spPr>
        <a:xfrm>
          <a:off x="0" y="2902"/>
          <a:ext cx="10779276" cy="618274"/>
        </a:xfrm>
        <a:prstGeom prst="roundRect">
          <a:avLst>
            <a:gd name="adj" fmla="val 10000"/>
          </a:avLst>
        </a:prstGeom>
        <a:solidFill>
          <a:srgbClr val="1A5BD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F25968-87FF-4A52-BE43-92FA43EE97A4}">
      <dsp:nvSpPr>
        <dsp:cNvPr id="0" name=""/>
        <dsp:cNvSpPr/>
      </dsp:nvSpPr>
      <dsp:spPr>
        <a:xfrm>
          <a:off x="187027" y="124578"/>
          <a:ext cx="340050" cy="37492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1794FF-747B-4A71-AE61-5FE190B8004B}">
      <dsp:nvSpPr>
        <dsp:cNvPr id="0" name=""/>
        <dsp:cNvSpPr/>
      </dsp:nvSpPr>
      <dsp:spPr>
        <a:xfrm>
          <a:off x="714106" y="2902"/>
          <a:ext cx="10065169" cy="618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34" tIns="65434" rIns="65434" bIns="6543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0" kern="1200" dirty="0">
              <a:solidFill>
                <a:schemeClr val="bg1"/>
              </a:solidFill>
            </a:rPr>
            <a:t>Move from entity-based to group-based and function-based analysis</a:t>
          </a:r>
        </a:p>
      </dsp:txBody>
      <dsp:txXfrm>
        <a:off x="714106" y="2902"/>
        <a:ext cx="10065169" cy="618274"/>
      </dsp:txXfrm>
    </dsp:sp>
    <dsp:sp modelId="{C4F1CF84-31BF-4E8C-BD1C-B35EECDA8079}">
      <dsp:nvSpPr>
        <dsp:cNvPr id="0" name=""/>
        <dsp:cNvSpPr/>
      </dsp:nvSpPr>
      <dsp:spPr>
        <a:xfrm>
          <a:off x="0" y="775745"/>
          <a:ext cx="10779276" cy="618274"/>
        </a:xfrm>
        <a:prstGeom prst="roundRect">
          <a:avLst>
            <a:gd name="adj" fmla="val 10000"/>
          </a:avLst>
        </a:prstGeom>
        <a:solidFill>
          <a:srgbClr val="7FB0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FBDA84-18A0-4BFF-B36D-4FD9F71590C8}">
      <dsp:nvSpPr>
        <dsp:cNvPr id="0" name=""/>
        <dsp:cNvSpPr/>
      </dsp:nvSpPr>
      <dsp:spPr>
        <a:xfrm>
          <a:off x="187027" y="878675"/>
          <a:ext cx="340050" cy="41241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0C1B42-E463-4DE0-BA6B-AAE31C6BC073}">
      <dsp:nvSpPr>
        <dsp:cNvPr id="0" name=""/>
        <dsp:cNvSpPr/>
      </dsp:nvSpPr>
      <dsp:spPr>
        <a:xfrm>
          <a:off x="714106" y="775745"/>
          <a:ext cx="10065169" cy="618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34" tIns="65434" rIns="65434" bIns="6543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>
              <a:solidFill>
                <a:schemeClr val="bg1"/>
              </a:solidFill>
            </a:rPr>
            <a:t>Improve information on MNE activity, including through CbCR evidence</a:t>
          </a:r>
        </a:p>
      </dsp:txBody>
      <dsp:txXfrm>
        <a:off x="714106" y="775745"/>
        <a:ext cx="10065169" cy="618274"/>
      </dsp:txXfrm>
    </dsp:sp>
    <dsp:sp modelId="{8C6142E9-8855-4C99-BE49-E1B3F90BF68C}">
      <dsp:nvSpPr>
        <dsp:cNvPr id="0" name=""/>
        <dsp:cNvSpPr/>
      </dsp:nvSpPr>
      <dsp:spPr>
        <a:xfrm>
          <a:off x="0" y="1548587"/>
          <a:ext cx="10779276" cy="618274"/>
        </a:xfrm>
        <a:prstGeom prst="roundRect">
          <a:avLst>
            <a:gd name="adj" fmla="val 10000"/>
          </a:avLst>
        </a:prstGeom>
        <a:solidFill>
          <a:srgbClr val="D8B94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17BA29-C0AF-448B-A404-6317D99E2EA2}">
      <dsp:nvSpPr>
        <dsp:cNvPr id="0" name=""/>
        <dsp:cNvSpPr/>
      </dsp:nvSpPr>
      <dsp:spPr>
        <a:xfrm>
          <a:off x="187027" y="1670263"/>
          <a:ext cx="340050" cy="37492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6F9F43-E7B5-4270-80CC-4211A9511C3F}">
      <dsp:nvSpPr>
        <dsp:cNvPr id="0" name=""/>
        <dsp:cNvSpPr/>
      </dsp:nvSpPr>
      <dsp:spPr>
        <a:xfrm>
          <a:off x="714106" y="1548587"/>
          <a:ext cx="10065169" cy="618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34" tIns="65434" rIns="65434" bIns="6543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>
              <a:solidFill>
                <a:schemeClr val="bg1"/>
              </a:solidFill>
            </a:rPr>
            <a:t>Distinguish real relocation from rerouting and jurisdictional intermediation</a:t>
          </a:r>
        </a:p>
      </dsp:txBody>
      <dsp:txXfrm>
        <a:off x="714106" y="1548587"/>
        <a:ext cx="10065169" cy="618274"/>
      </dsp:txXfrm>
    </dsp:sp>
    <dsp:sp modelId="{0E51D874-911A-4C63-A661-D0EE7E84FC0E}">
      <dsp:nvSpPr>
        <dsp:cNvPr id="0" name=""/>
        <dsp:cNvSpPr/>
      </dsp:nvSpPr>
      <dsp:spPr>
        <a:xfrm>
          <a:off x="0" y="2321430"/>
          <a:ext cx="10779276" cy="618274"/>
        </a:xfrm>
        <a:prstGeom prst="roundRect">
          <a:avLst>
            <a:gd name="adj" fmla="val 10000"/>
          </a:avLst>
        </a:prstGeom>
        <a:solidFill>
          <a:srgbClr val="00009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57E44A-1E51-47A7-B024-6F815575FDF9}">
      <dsp:nvSpPr>
        <dsp:cNvPr id="0" name=""/>
        <dsp:cNvSpPr/>
      </dsp:nvSpPr>
      <dsp:spPr>
        <a:xfrm>
          <a:off x="187027" y="2443106"/>
          <a:ext cx="340050" cy="37492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B4A364-7AF4-48CC-B63A-2F2F64F96BD2}">
      <dsp:nvSpPr>
        <dsp:cNvPr id="0" name=""/>
        <dsp:cNvSpPr/>
      </dsp:nvSpPr>
      <dsp:spPr>
        <a:xfrm>
          <a:off x="714106" y="2321430"/>
          <a:ext cx="10065169" cy="618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34" tIns="65434" rIns="65434" bIns="6543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>
              <a:solidFill>
                <a:schemeClr val="bg1"/>
              </a:solidFill>
            </a:rPr>
            <a:t>Treat fiscal capacity as part of economic security and resilience</a:t>
          </a:r>
        </a:p>
      </dsp:txBody>
      <dsp:txXfrm>
        <a:off x="714106" y="2321430"/>
        <a:ext cx="10065169" cy="618274"/>
      </dsp:txXfrm>
    </dsp:sp>
    <dsp:sp modelId="{2EBA2D25-4A28-4352-B887-D7A46B36D61C}">
      <dsp:nvSpPr>
        <dsp:cNvPr id="0" name=""/>
        <dsp:cNvSpPr/>
      </dsp:nvSpPr>
      <dsp:spPr>
        <a:xfrm>
          <a:off x="0" y="3097175"/>
          <a:ext cx="10779276" cy="618274"/>
        </a:xfrm>
        <a:prstGeom prst="roundRect">
          <a:avLst>
            <a:gd name="adj" fmla="val 10000"/>
          </a:avLst>
        </a:prstGeom>
        <a:solidFill>
          <a:schemeClr val="tx2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C0E476-C5F2-46BA-BE0E-DBA4515D1B90}">
      <dsp:nvSpPr>
        <dsp:cNvPr id="0" name=""/>
        <dsp:cNvSpPr/>
      </dsp:nvSpPr>
      <dsp:spPr>
        <a:xfrm>
          <a:off x="132099" y="3178456"/>
          <a:ext cx="449907" cy="44990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583C6C-A12F-4A68-9094-EE29D8171015}">
      <dsp:nvSpPr>
        <dsp:cNvPr id="0" name=""/>
        <dsp:cNvSpPr/>
      </dsp:nvSpPr>
      <dsp:spPr>
        <a:xfrm>
          <a:off x="714106" y="3094273"/>
          <a:ext cx="10065169" cy="618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34" tIns="65434" rIns="65434" bIns="6543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>
              <a:solidFill>
                <a:schemeClr val="bg1"/>
              </a:solidFill>
            </a:rPr>
            <a:t>Maintain flexible cooperation channels that complement and reinforce broad multilateral coordination</a:t>
          </a:r>
        </a:p>
      </dsp:txBody>
      <dsp:txXfrm>
        <a:off x="714106" y="3094273"/>
        <a:ext cx="10065169" cy="6182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078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ote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/>
            </a:r>
            <a:br>
              <a:rPr lang="en-US" dirty="0"/>
            </a:br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FAD120-00AA-4A34-AB8A-F55088E978B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7C1EC3A-184B-B752-35F2-0F1CFEF44D4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directorate for economics-fiscal studies an research</a:t>
            </a: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5051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D2166-5DD4-5A09-F9F4-122687430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C22644E-0AE9-4E5C-ACBE-60270F8DC1CA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1E771D1-A3AC-3C50-2D75-CF72294AF53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fld id="{CB2A90D8-9355-48F0-ADA7-26730A9C70E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35045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B781C-C8ED-0A4A-A5EB-EC5734674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ote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4BC222-7037-EE5F-C77F-C4DBA752AB6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fld id="{CB2A90D8-9355-48F0-ADA7-26730A9C70EC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5816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86D9C-963B-4F4E-7DE4-65FC74D07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E429A5D-E1F8-FBCD-99DB-D40243F17D7B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E43B60A-E097-C82B-F188-743A47E1C90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fld id="{CB2A90D8-9355-48F0-ADA7-26730A9C70EC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7910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E0186-9DFB-DC20-C16B-EFB671C97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F5D7103-8962-8C4A-587D-5F007416AC75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it-IT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598AAB0-5EAA-16D4-8106-4CEF2CFCCA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fld id="{CB2A90D8-9355-48F0-ADA7-26730A9C70EC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7306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499D2-F7C3-F150-8976-A5510C3E9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C631EFF-5707-4B9B-13AB-19E6CC0DF4E8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19A9717-1A8C-5D8D-611D-6443B86B80A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fld id="{CB2A90D8-9355-48F0-ADA7-26730A9C70E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8794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67FB3-9675-965D-2E4F-B1652D200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0645983-076F-AD89-CDF3-12A5FA1DE114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BF7B340-2F1C-7A38-05FC-1689736FE25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fld id="{CB2A90D8-9355-48F0-ADA7-26730A9C70E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759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B98A5-62AB-AA35-B3CD-FD7FC6AEF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E78C1D1-7D35-23F8-E9A6-6EFABAE9144E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19928E9-AAC3-104F-1ED3-2B3A99B7D3E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fld id="{CB2A90D8-9355-48F0-ADA7-26730A9C70E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150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E0912-CEA7-A0BF-8F65-58200D5B6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5B1ECF1-701D-DFE1-4F9F-C27C71722C3B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8BA82D8-6EFB-EC1D-0542-5E43A320F9A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fld id="{CB2A90D8-9355-48F0-ADA7-26730A9C70E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284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85A92-9C63-F8B3-F2DE-EEC2F3C32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ote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CAA607-6FE8-5B81-0788-0C0B8388257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9A9F5D-20E0-476F-B4C8-D8AA962A8DB4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86F2EB-89A3-CF0C-AA68-8F9C4A9B5D8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directorate for economics-fiscal studies an research</a:t>
            </a: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58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3AF83-C168-6101-0765-3C5D18C6B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0491F0F-4FBE-41BC-74C4-68D3EA868DAE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5DE613C-784E-119E-D15E-0005C6D68D4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fld id="{CB2A90D8-9355-48F0-ADA7-26730A9C70EC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1269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4752C-A132-0535-2015-88C1974C1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ote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7BE8429-0724-8B34-1D3B-A5A894BBC29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fld id="{CB2A90D8-9355-48F0-ADA7-26730A9C70EC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1667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68DEF-6389-E0D9-7FBE-79BA032C0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84920B0-BF7D-67EA-9E85-15E453D9C3E3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it-IT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AD7E0EA-88F8-F899-382A-E0663689F00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fld id="{CB2A90D8-9355-48F0-ADA7-26730A9C70EC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31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ttore 1 4"/>
          <p:cNvCxnSpPr/>
          <p:nvPr userDrawn="1"/>
        </p:nvCxnSpPr>
        <p:spPr bwMode="auto">
          <a:xfrm>
            <a:off x="480489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 userDrawn="1"/>
        </p:nvCxnSpPr>
        <p:spPr bwMode="auto">
          <a:xfrm flipV="1">
            <a:off x="3600451" y="2879732"/>
            <a:ext cx="0" cy="900113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7" name="Immagin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269" y="6218245"/>
            <a:ext cx="2421467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magin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9" y="2879732"/>
            <a:ext cx="3018367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840001" y="2880000"/>
            <a:ext cx="7824619" cy="5400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840001" y="3501011"/>
            <a:ext cx="7824619" cy="360039"/>
          </a:xfrm>
          <a:prstGeom prst="rect">
            <a:avLst/>
          </a:prstGeom>
        </p:spPr>
        <p:txBody>
          <a:bodyPr/>
          <a:lstStyle>
            <a:lvl1pPr marL="0" indent="0" algn="l">
              <a:defRPr sz="1500">
                <a:solidFill>
                  <a:schemeClr val="bg1">
                    <a:lumMod val="50000"/>
                  </a:schemeClr>
                </a:solidFill>
                <a:latin typeface="Frutiger LT 45 Light" pitchFamily="34" charset="0"/>
              </a:defRPr>
            </a:lvl1pPr>
          </a:lstStyle>
          <a:p>
            <a:r>
              <a:rPr lang="it-IT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831125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"/>
              <a:t>Click to edit style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"/>
              <a:t>Click to change schema text styles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n-US"/>
              <a:t>Directorate for economic and fiscal studies and research </a:t>
            </a:r>
            <a:endParaRPr lang="en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022A3D-1F68-4517-AAB7-2F7584A2F03C}" type="slidenum">
              <a:rPr lang="it-IT" altLang="it-IT" smtClean="0">
                <a:solidFill>
                  <a:srgbClr val="002776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 dirty="0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10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/>
              <a:t>Click to edit style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"/>
              <a:t>Click to change schema text styles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Fifth level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"/>
              <a:t>Click to change schema text styles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Fifth level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n-US"/>
              <a:t>Directorate for economic and fiscal studies and research </a:t>
            </a:r>
            <a:endParaRPr lang="en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022A3D-1F68-4517-AAB7-2F7584A2F03C}" type="slidenum">
              <a:rPr lang="it-IT" altLang="it-IT" smtClean="0">
                <a:solidFill>
                  <a:srgbClr val="002776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 dirty="0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814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"/>
              <a:t>Click to edit style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"/>
              <a:t>Click to change schema text styles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"/>
              <a:t>Click to change schema text styles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Fifth level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"/>
              <a:t>Click to change schema text styles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"/>
              <a:t>Click to change schema text styles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Fifth level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Directorate for economic and fiscal studies and research </a:t>
            </a:r>
            <a:endParaRPr lang="en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F8B381-E215-4140-8226-596F6915DC05}" type="slidenum">
              <a:rPr lang="it-IT" altLang="it-IT" smtClean="0">
                <a:solidFill>
                  <a:srgbClr val="002776"/>
                </a:solidFill>
              </a:rPr>
              <a:pPr>
                <a:defRPr/>
              </a:pPr>
              <a:t>‹N›</a:t>
            </a:fld>
            <a:endParaRPr lang="it-IT" altLang="it-IT" dirty="0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009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/>
              <a:t>Click to edit style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it-IT"/>
              <a:t>Directorate for economic and fiscal studies and research </a:t>
            </a:r>
            <a:endParaRPr lang="en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44FF-A8AA-4ED0-AA28-E664C4500ECB}" type="slidenum">
              <a:rPr lang="it-IT" altLang="it-IT" smtClean="0">
                <a:solidFill>
                  <a:srgbClr val="002776"/>
                </a:solidFill>
              </a:rPr>
              <a:pPr/>
              <a:t>‹N›</a:t>
            </a:fld>
            <a:endParaRPr lang="it-IT" altLang="it-IT" dirty="0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654078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n-US"/>
              <a:t>Directorate for economic and fiscal studies and research </a:t>
            </a:r>
            <a:endParaRPr lang="en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022A3D-1F68-4517-AAB7-2F7584A2F03C}" type="slidenum">
              <a:rPr lang="it-IT" altLang="it-IT" smtClean="0">
                <a:solidFill>
                  <a:srgbClr val="002776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 dirty="0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817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"/>
              <a:t>Click to edit style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"/>
              <a:t>Click to change schema text styles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Fifth level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"/>
              <a:t>Click to change schema text styles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n-US"/>
              <a:t>Directorate for economic and fiscal studies and research </a:t>
            </a:r>
            <a:endParaRPr lang="en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022A3D-1F68-4517-AAB7-2F7584A2F03C}" type="slidenum">
              <a:rPr lang="it-IT" altLang="it-IT" smtClean="0">
                <a:solidFill>
                  <a:srgbClr val="002776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 dirty="0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475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"/>
              <a:t>Click to edit style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"/>
              <a:t>Click to change schema text styles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n-US"/>
              <a:t>Directorate for economic and fiscal studies and research </a:t>
            </a:r>
            <a:endParaRPr lang="en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022A3D-1F68-4517-AAB7-2F7584A2F03C}" type="slidenum">
              <a:rPr lang="it-IT" altLang="it-IT" smtClean="0">
                <a:solidFill>
                  <a:srgbClr val="002776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 dirty="0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060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/>
              <a:t>Click to edit style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"/>
              <a:t>Click to change schema text styles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Fifth level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n-US"/>
              <a:t>Directorate for economic and fiscal studies and research </a:t>
            </a:r>
            <a:endParaRPr lang="en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022A3D-1F68-4517-AAB7-2F7584A2F03C}" type="slidenum">
              <a:rPr lang="it-IT" altLang="it-IT" smtClean="0">
                <a:solidFill>
                  <a:srgbClr val="002776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 dirty="0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601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"/>
              <a:t>Click to edit style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"/>
              <a:t>Click to change schema text styles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Fifth level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n-US"/>
              <a:t>Directorate for economic and fiscal studies and research </a:t>
            </a:r>
            <a:endParaRPr lang="en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022A3D-1F68-4517-AAB7-2F7584A2F03C}" type="slidenum">
              <a:rPr lang="it-IT" altLang="it-IT" smtClean="0">
                <a:solidFill>
                  <a:srgbClr val="002776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 dirty="0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14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634" y="484094"/>
            <a:ext cx="10075084" cy="1116106"/>
          </a:xfrm>
          <a:prstGeom prst="rect">
            <a:avLst/>
          </a:prstGeom>
        </p:spPr>
        <p:txBody>
          <a:bodyPr/>
          <a:lstStyle/>
          <a:p>
            <a:r>
              <a:rPr lang="en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Directorate for economic and fiscal studies and research </a:t>
            </a:r>
            <a:endParaRPr lang="e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894FC-9E40-4696-8661-411A973463B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2983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4"/>
          <p:cNvSpPr txBox="1">
            <a:spLocks/>
          </p:cNvSpPr>
          <p:nvPr userDrawn="1"/>
        </p:nvSpPr>
        <p:spPr bwMode="auto">
          <a:xfrm>
            <a:off x="2965451" y="6165857"/>
            <a:ext cx="8930216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altLang="it-IT" sz="1000" dirty="0">
              <a:solidFill>
                <a:srgbClr val="0B3066"/>
              </a:solidFill>
              <a:latin typeface="Tahoma" pitchFamily="34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001" y="360000"/>
            <a:ext cx="11179731" cy="119134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0001" y="1800000"/>
            <a:ext cx="11179731" cy="414429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>
                <a:solidFill>
                  <a:srgbClr val="002776"/>
                </a:solidFill>
              </a:rPr>
              <a:t>&lt;N&gt;</a:t>
            </a:r>
          </a:p>
        </p:txBody>
      </p:sp>
    </p:spTree>
    <p:extLst>
      <p:ext uri="{BB962C8B-B14F-4D97-AF65-F5344CB8AC3E}">
        <p14:creationId xmlns:p14="http://schemas.microsoft.com/office/powerpoint/2010/main" val="264499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192011" y="1800000"/>
            <a:ext cx="5520000" cy="4143600"/>
          </a:xfrm>
          <a:prstGeom prst="rect">
            <a:avLst/>
          </a:prstGeom>
        </p:spPr>
        <p:txBody>
          <a:bodyPr/>
          <a:lstStyle>
            <a:lvl1pPr>
              <a:defRPr sz="1800" baseline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</a:t>
            </a:r>
          </a:p>
          <a:p>
            <a:pPr lvl="0"/>
            <a:r>
              <a:rPr lang="it-IT" dirty="0"/>
              <a:t>testo dello schema</a:t>
            </a:r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480000" y="1800000"/>
            <a:ext cx="5520000" cy="414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480001" y="360000"/>
            <a:ext cx="11179731" cy="119134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Directorate for economic and fiscal studies and research </a:t>
            </a: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35C2D-CEC4-4119-8263-3CFD04813C06}" type="slidenum">
              <a:rPr lang="it-IT">
                <a:solidFill>
                  <a:srgbClr val="002776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921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192011" y="1124744"/>
            <a:ext cx="5520000" cy="916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10" name="Segnaposto contenuto 3"/>
          <p:cNvSpPr>
            <a:spLocks noGrp="1"/>
          </p:cNvSpPr>
          <p:nvPr>
            <p:ph sz="half" idx="13"/>
          </p:nvPr>
        </p:nvSpPr>
        <p:spPr>
          <a:xfrm>
            <a:off x="6192011" y="2174879"/>
            <a:ext cx="5520000" cy="3774405"/>
          </a:xfrm>
          <a:prstGeom prst="rect">
            <a:avLst/>
          </a:prstGeom>
        </p:spPr>
        <p:txBody>
          <a:bodyPr/>
          <a:lstStyle>
            <a:lvl1pPr>
              <a:defRPr sz="18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/>
              <a:t>Fare clic per modificare stili del</a:t>
            </a:r>
          </a:p>
          <a:p>
            <a:pPr lvl="0"/>
            <a:r>
              <a:rPr lang="it-IT" dirty="0"/>
              <a:t>testo dello schema</a:t>
            </a:r>
          </a:p>
        </p:txBody>
      </p:sp>
      <p:sp>
        <p:nvSpPr>
          <p:cNvPr id="11" name="Segnaposto testo 2"/>
          <p:cNvSpPr>
            <a:spLocks noGrp="1"/>
          </p:cNvSpPr>
          <p:nvPr>
            <p:ph type="body" idx="17"/>
          </p:nvPr>
        </p:nvSpPr>
        <p:spPr>
          <a:xfrm>
            <a:off x="480000" y="1124744"/>
            <a:ext cx="5520000" cy="916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12" name="Segnaposto contenuto 3"/>
          <p:cNvSpPr>
            <a:spLocks noGrp="1"/>
          </p:cNvSpPr>
          <p:nvPr>
            <p:ph sz="half" idx="18"/>
          </p:nvPr>
        </p:nvSpPr>
        <p:spPr>
          <a:xfrm>
            <a:off x="480000" y="2174879"/>
            <a:ext cx="5520000" cy="377440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/>
              <a:t>Fare clic per modificare stili del</a:t>
            </a:r>
          </a:p>
          <a:p>
            <a:pPr lvl="0"/>
            <a:r>
              <a:rPr lang="it-IT" dirty="0"/>
              <a:t>testo dello schema</a:t>
            </a:r>
          </a:p>
        </p:txBody>
      </p:sp>
      <p:sp>
        <p:nvSpPr>
          <p:cNvPr id="13" name="Titolo 1"/>
          <p:cNvSpPr>
            <a:spLocks noGrp="1"/>
          </p:cNvSpPr>
          <p:nvPr>
            <p:ph type="title"/>
          </p:nvPr>
        </p:nvSpPr>
        <p:spPr>
          <a:xfrm>
            <a:off x="480001" y="360007"/>
            <a:ext cx="11179731" cy="65463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9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2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en-US"/>
              <a:t>Directorate for economic and fiscal studies and research </a:t>
            </a: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8B753-1E51-4243-8644-7B3DF4E33A5F}" type="slidenum">
              <a:rPr lang="it-IT">
                <a:solidFill>
                  <a:srgbClr val="002776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06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59492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Directorate for economic and fiscal studies and research 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4F8FE-8D8A-450B-A2D7-FAC9B6EABDF9}" type="slidenum">
              <a:rPr lang="it-IT">
                <a:solidFill>
                  <a:srgbClr val="002776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04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80000" y="1196752"/>
            <a:ext cx="11227112" cy="47525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80000" y="360007"/>
            <a:ext cx="11227112" cy="65463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Directorate for economic and fiscal studies and research 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0C509-11B5-4B11-9751-A45525D8434E}" type="slidenum">
              <a:rPr lang="it-IT">
                <a:solidFill>
                  <a:srgbClr val="002776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134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Directorate for economic and fiscal studies and research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06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"/>
              <a:t>Click to edit style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"/>
              <a:t>Click to change the style of the schema subtitle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Directorate for economic and fiscal studies and research </a:t>
            </a:r>
            <a:endParaRPr lang="en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AFB28-11F1-1348-9CC6-0716854E1597}" type="slidenum">
              <a:rPr lang="it-IT" smtClean="0"/>
              <a:t>‹N›</a:t>
            </a:fld>
            <a:endParaRPr lang="it-IT" dirty="0"/>
          </a:p>
        </p:txBody>
      </p:sp>
      <p:pic>
        <p:nvPicPr>
          <p:cNvPr id="7" name="Immagin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Connettore 1 10"/>
          <p:cNvCxnSpPr/>
          <p:nvPr userDrawn="1"/>
        </p:nvCxnSpPr>
        <p:spPr bwMode="auto">
          <a:xfrm>
            <a:off x="480486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ttore 1 11"/>
          <p:cNvCxnSpPr/>
          <p:nvPr userDrawn="1"/>
        </p:nvCxnSpPr>
        <p:spPr bwMode="auto">
          <a:xfrm flipV="1">
            <a:off x="3600451" y="2879728"/>
            <a:ext cx="0" cy="900113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Immagin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268" y="6218241"/>
            <a:ext cx="2421467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6" y="2879728"/>
            <a:ext cx="3018367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478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/>
              <a:t>Click to edit style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"/>
              <a:t>Click to change schema text styles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Fifth level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Directorate for economic and fiscal studies and research </a:t>
            </a:r>
            <a:endParaRPr lang="en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18E930-052B-4FE9-A92A-AECF16AC3D0D}" type="slidenum">
              <a:rPr lang="it-IT" altLang="it-IT" smtClean="0">
                <a:solidFill>
                  <a:srgbClr val="002776"/>
                </a:solidFill>
              </a:rPr>
              <a:pPr>
                <a:defRPr/>
              </a:pPr>
              <a:t>‹N›</a:t>
            </a:fld>
            <a:endParaRPr lang="it-IT" altLang="it-IT" dirty="0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184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magine 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Connettore 1 9"/>
          <p:cNvCxnSpPr/>
          <p:nvPr userDrawn="1"/>
        </p:nvCxnSpPr>
        <p:spPr bwMode="auto">
          <a:xfrm>
            <a:off x="480489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70851" y="6456370"/>
            <a:ext cx="3786716" cy="14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000">
                <a:solidFill>
                  <a:srgbClr val="0B3066"/>
                </a:solidFill>
                <a:latin typeface="+mj-lt"/>
                <a:ea typeface="ＭＳ Ｐゴシック" charset="-128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070851" y="6227763"/>
            <a:ext cx="3786716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000">
                <a:solidFill>
                  <a:srgbClr val="0B3066"/>
                </a:solidFill>
                <a:latin typeface="+mj-lt"/>
                <a:ea typeface="ＭＳ Ｐゴシック" charset="-128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r>
              <a:rPr lang="en-US"/>
              <a:t>Directorate for economic and fiscal studies and research </a:t>
            </a: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70851" y="6608770"/>
            <a:ext cx="3786716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Tahoma" charset="0"/>
                <a:ea typeface="ＭＳ Ｐゴシック" pitchFamily="92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A7D9299-564A-48EF-83E0-2EF766A64234}" type="slidenum">
              <a:rPr lang="it-IT">
                <a:solidFill>
                  <a:srgbClr val="002776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srgbClr val="002776"/>
              </a:solidFill>
            </a:endParaRPr>
          </a:p>
        </p:txBody>
      </p:sp>
      <p:pic>
        <p:nvPicPr>
          <p:cNvPr id="1031" name="Immagine 5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9" y="6300788"/>
            <a:ext cx="46778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Immagine 8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5" y="6300795"/>
            <a:ext cx="1327151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5600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B3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B3066"/>
          </a:solidFill>
          <a:latin typeface="Tahoma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B3066"/>
          </a:solidFill>
          <a:latin typeface="Tahoma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B3066"/>
          </a:solidFill>
          <a:latin typeface="Tahoma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B3066"/>
          </a:solidFill>
          <a:latin typeface="Tahoma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rgbClr val="0B3066"/>
          </a:solidFill>
          <a:latin typeface="Tahoma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rgbClr val="0B3066"/>
          </a:solidFill>
          <a:latin typeface="Tahoma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rgbClr val="0B3066"/>
          </a:solidFill>
          <a:latin typeface="Tahoma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rgbClr val="0B3066"/>
          </a:solidFill>
          <a:latin typeface="Tahoma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rgbClr val="0B3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1500">
          <a:solidFill>
            <a:srgbClr val="0B3066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500">
          <a:solidFill>
            <a:srgbClr val="0B3066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1500">
          <a:solidFill>
            <a:srgbClr val="0B3066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1500">
          <a:solidFill>
            <a:srgbClr val="0B3066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1500">
          <a:solidFill>
            <a:srgbClr val="0B3066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1500">
          <a:solidFill>
            <a:srgbClr val="0B3066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1500">
          <a:solidFill>
            <a:srgbClr val="0B3066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1500">
          <a:solidFill>
            <a:srgbClr val="0B3066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"/>
              <a:t>Click to edit style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"/>
              <a:t>Click to change schema text styles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Fifth level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r>
              <a:rPr lang="en-US"/>
              <a:t>Directorate for economic and fiscal studies and research </a:t>
            </a:r>
            <a:endParaRPr lang="en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022A3D-1F68-4517-AAB7-2F7584A2F03C}" type="slidenum">
              <a:rPr lang="it-IT" altLang="it-IT" smtClean="0">
                <a:solidFill>
                  <a:srgbClr val="002776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 dirty="0">
              <a:solidFill>
                <a:srgbClr val="002776"/>
              </a:solidFill>
            </a:endParaRPr>
          </a:p>
        </p:txBody>
      </p:sp>
      <p:pic>
        <p:nvPicPr>
          <p:cNvPr id="7" name="Immagine 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Connettore 1 7"/>
          <p:cNvCxnSpPr/>
          <p:nvPr userDrawn="1"/>
        </p:nvCxnSpPr>
        <p:spPr bwMode="auto">
          <a:xfrm>
            <a:off x="480486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Immagine 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6" y="6300788"/>
            <a:ext cx="46778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magine 8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2" y="6300791"/>
            <a:ext cx="1327151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400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799CC63C-6FF2-6137-CC0F-167C112D1879}"/>
              </a:ext>
            </a:extLst>
          </p:cNvPr>
          <p:cNvSpPr txBox="1"/>
          <p:nvPr/>
        </p:nvSpPr>
        <p:spPr>
          <a:xfrm>
            <a:off x="1186774" y="1802673"/>
            <a:ext cx="104377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200" b="1" noProof="1">
                <a:solidFill>
                  <a:srgbClr val="00009D"/>
                </a:solidFill>
                <a:latin typeface="Tahoma" panose="020B0604030504040204" pitchFamily="34" charset="0"/>
              </a:rPr>
              <a:t>Measurement, Taxing Rights and Policy Insights  </a:t>
            </a:r>
            <a:endParaRPr lang="it-IT" sz="3200" b="1" noProof="1">
              <a:solidFill>
                <a:srgbClr val="00009D"/>
              </a:solidFill>
              <a:latin typeface="Tahoma"/>
              <a:ea typeface="ＭＳ Ｐゴシック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129B4C6-C98F-5977-4CB0-ECC02D7111B9}"/>
              </a:ext>
            </a:extLst>
          </p:cNvPr>
          <p:cNvSpPr txBox="1"/>
          <p:nvPr/>
        </p:nvSpPr>
        <p:spPr>
          <a:xfrm>
            <a:off x="4428133" y="2799462"/>
            <a:ext cx="457200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200" b="1" noProof="1">
                <a:solidFill>
                  <a:srgbClr val="00009D"/>
                </a:solidFill>
                <a:latin typeface="Calibri" panose="020F0502020204030204"/>
              </a:rPr>
              <a:t>Maria Teresa Monteduro</a:t>
            </a:r>
            <a:br>
              <a:rPr lang="it-IT" sz="2200" b="1" noProof="1">
                <a:solidFill>
                  <a:srgbClr val="00009D"/>
                </a:solidFill>
                <a:latin typeface="Calibri" panose="020F0502020204030204"/>
              </a:rPr>
            </a:br>
            <a:r>
              <a:rPr lang="it-IT" noProof="1">
                <a:solidFill>
                  <a:srgbClr val="00009D"/>
                </a:solidFill>
                <a:latin typeface="Calibri" panose="020F0502020204030204"/>
              </a:rPr>
              <a:t>Director </a:t>
            </a:r>
          </a:p>
          <a:p>
            <a:pPr>
              <a:defRPr/>
            </a:pPr>
            <a:r>
              <a:rPr lang="it-IT" noProof="1">
                <a:solidFill>
                  <a:srgbClr val="00009D"/>
                </a:solidFill>
                <a:latin typeface="Calibri" panose="020F0502020204030204"/>
              </a:rPr>
              <a:t>Directorate for economic and fiscal studies and research </a:t>
            </a:r>
          </a:p>
          <a:p>
            <a:pPr>
              <a:defRPr/>
            </a:pPr>
            <a:r>
              <a:rPr lang="it-IT" noProof="1">
                <a:solidFill>
                  <a:srgbClr val="00009D"/>
                </a:solidFill>
                <a:latin typeface="Calibri" panose="020F0502020204030204"/>
              </a:rPr>
              <a:t>Department of Finance</a:t>
            </a:r>
          </a:p>
          <a:p>
            <a:pPr>
              <a:defRPr/>
            </a:pPr>
            <a:r>
              <a:rPr lang="it-IT" noProof="1">
                <a:solidFill>
                  <a:srgbClr val="00009D"/>
                </a:solidFill>
                <a:latin typeface="Calibri" panose="020F0502020204030204"/>
              </a:rPr>
              <a:t>Ministry of Economy and Finance</a:t>
            </a:r>
            <a:r>
              <a:rPr lang="it-IT" noProof="1">
                <a:solidFill>
                  <a:srgbClr val="06428F"/>
                </a:solidFill>
                <a:latin typeface="Calibri" panose="020F0502020204030204"/>
              </a:rPr>
              <a:t/>
            </a:r>
            <a:br>
              <a:rPr lang="it-IT" noProof="1">
                <a:solidFill>
                  <a:srgbClr val="06428F"/>
                </a:solidFill>
                <a:latin typeface="Calibri" panose="020F0502020204030204"/>
              </a:rPr>
            </a:br>
            <a:endParaRPr lang="it-IT" noProof="1">
              <a:solidFill>
                <a:srgbClr val="06428F"/>
              </a:solidFill>
              <a:latin typeface="Calibri" panose="020F0502020204030204"/>
            </a:endParaRPr>
          </a:p>
        </p:txBody>
      </p:sp>
      <p:sp>
        <p:nvSpPr>
          <p:cNvPr id="9" name="Segnaposto piè di pagina 4">
            <a:extLst>
              <a:ext uri="{FF2B5EF4-FFF2-40B4-BE49-F238E27FC236}">
                <a16:creationId xmlns:a16="http://schemas.microsoft.com/office/drawing/2014/main" id="{AE419B81-9B0F-83A3-99DF-0BA0BD242ECF}"/>
              </a:ext>
            </a:extLst>
          </p:cNvPr>
          <p:cNvSpPr txBox="1">
            <a:spLocks/>
          </p:cNvSpPr>
          <p:nvPr/>
        </p:nvSpPr>
        <p:spPr>
          <a:xfrm>
            <a:off x="7393583" y="6362703"/>
            <a:ext cx="3086100" cy="36512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it-IT" noProof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EC63347-15B9-B125-7013-883D2E8D0F19}"/>
              </a:ext>
            </a:extLst>
          </p:cNvPr>
          <p:cNvSpPr txBox="1"/>
          <p:nvPr/>
        </p:nvSpPr>
        <p:spPr>
          <a:xfrm>
            <a:off x="2645923" y="450518"/>
            <a:ext cx="7295745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900" b="1" i="1" noProof="1">
                <a:solidFill>
                  <a:srgbClr val="00009D"/>
                </a:solidFill>
                <a:latin typeface="Calibri" panose="020F0502020204030204"/>
              </a:rPr>
              <a:t>Understanding Multinational Enterprises </a:t>
            </a:r>
            <a:br>
              <a:rPr lang="it-IT" sz="2900" b="1" i="1" noProof="1">
                <a:solidFill>
                  <a:srgbClr val="00009D"/>
                </a:solidFill>
                <a:latin typeface="Calibri" panose="020F0502020204030204"/>
              </a:rPr>
            </a:br>
            <a:r>
              <a:rPr lang="it-IT" sz="2900" b="1" i="1" noProof="1">
                <a:solidFill>
                  <a:srgbClr val="00009D"/>
                </a:solidFill>
                <a:latin typeface="Calibri" panose="020F0502020204030204"/>
              </a:rPr>
              <a:t>in a Fragmented World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5966A9E-C7E3-FB9B-E92F-30E391D8914A}"/>
              </a:ext>
            </a:extLst>
          </p:cNvPr>
          <p:cNvSpPr txBox="1"/>
          <p:nvPr/>
        </p:nvSpPr>
        <p:spPr>
          <a:xfrm>
            <a:off x="3810000" y="5087492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i="1" noProof="1">
                <a:solidFill>
                  <a:srgbClr val="00009D"/>
                </a:solidFill>
                <a:latin typeface="Tahoma" panose="020B0604030504040204" pitchFamily="34" charset="0"/>
              </a:rPr>
              <a:t>UNNES LCU Sprint</a:t>
            </a:r>
          </a:p>
          <a:p>
            <a:pPr algn="ctr">
              <a:defRPr/>
            </a:pPr>
            <a:r>
              <a:rPr lang="it-IT" i="1" noProof="1">
                <a:solidFill>
                  <a:srgbClr val="00009D"/>
                </a:solidFill>
                <a:latin typeface="Tahoma" panose="020B0604030504040204" pitchFamily="34" charset="0"/>
              </a:rPr>
              <a:t>16 June 2026</a:t>
            </a:r>
            <a:endParaRPr lang="it-IT" i="1" noProof="1">
              <a:solidFill>
                <a:srgbClr val="00009D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63071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8F2C7-B747-8306-50AE-2684762E1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B04E09-3EFB-5D34-B4BD-DEC1EB68501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80000" y="1419726"/>
            <a:ext cx="5520000" cy="4523874"/>
          </a:xfrm>
        </p:spPr>
        <p:txBody>
          <a:bodyPr wrap="square"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00009D"/>
                </a:solidFill>
              </a:rPr>
              <a:t>CbCR as a BEPS minimum standard</a:t>
            </a:r>
            <a:r>
              <a:rPr lang="en-US"/>
              <a:t/>
            </a:r>
            <a:br>
              <a:rPr lang="en-US"/>
            </a:br>
            <a:r>
              <a:rPr lang="en-US" b="0">
                <a:solidFill>
                  <a:srgbClr val="00009D"/>
                </a:solidFill>
              </a:rPr>
              <a:t>BEPS Action 13 gives tax administrations a country-by-country view of large MNE groups: revenues, profits, taxes, employees and tangible assets.</a:t>
            </a:r>
          </a:p>
          <a:p>
            <a:endParaRPr lang="en-US" b="0">
              <a:solidFill>
                <a:srgbClr val="00009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00009D"/>
                </a:solidFill>
              </a:rPr>
              <a:t>Sensitive data under strict safeguards</a:t>
            </a:r>
            <a:r>
              <a:rPr lang="en-US"/>
              <a:t/>
            </a:r>
            <a:br>
              <a:rPr lang="en-US"/>
            </a:br>
            <a:r>
              <a:rPr lang="en-US" b="0">
                <a:solidFill>
                  <a:srgbClr val="00009D"/>
                </a:solidFill>
              </a:rPr>
              <a:t>Exchanges and use are limited to transfer-pricing/BEPS risk assessment and authorized economic-statistical analysis; OECD peer reviews monitor security, confidentiality and appropriate use.</a:t>
            </a:r>
          </a:p>
          <a:p>
            <a:endParaRPr lang="en-US" b="0">
              <a:solidFill>
                <a:srgbClr val="00009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00009D"/>
                </a:solidFill>
              </a:rPr>
              <a:t>Aggregate evidence for policy choices</a:t>
            </a:r>
            <a:r>
              <a:rPr lang="en-US"/>
              <a:t/>
            </a:r>
            <a:br>
              <a:rPr lang="en-US"/>
            </a:br>
            <a:r>
              <a:rPr lang="en-US" b="0">
                <a:solidFill>
                  <a:srgbClr val="00009D"/>
                </a:solidFill>
              </a:rPr>
              <a:t>Anonymized CbCR statistics support OECD and national analysis of profit-shifting patterns, Two-Pillar work and revenue-impact estimates.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194DB87-21FB-138F-B3DC-F953B6DEA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460" y="1343542"/>
            <a:ext cx="5688419" cy="4617530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ECC5598A-B179-D6C7-FBB6-86F96468407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1153036"/>
          </a:xfrm>
          <a:prstGeom prst="rect">
            <a:avLst/>
          </a:prstGeom>
          <a:solidFill>
            <a:srgbClr val="000099"/>
          </a:solidFill>
        </p:spPr>
        <p:txBody>
          <a:bodyPr wrap="square" lIns="68580" tIns="34290" rIns="68580" bIns="3429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ctr" defTabSz="685800">
              <a:defRPr/>
            </a:pPr>
            <a:endParaRPr lang="en-US" sz="2800" i="1" dirty="0">
              <a:solidFill>
                <a:srgbClr val="FFFFFF"/>
              </a:solidFill>
              <a:latin typeface="Tahoma"/>
              <a:ea typeface="ＭＳ Ｐゴシック"/>
            </a:endParaRPr>
          </a:p>
          <a:p>
            <a:pPr algn="ctr" defTabSz="685800">
              <a:defRPr/>
            </a:pPr>
            <a:r>
              <a:rPr lang="en-US" sz="2800" i="1" dirty="0" err="1">
                <a:solidFill>
                  <a:srgbClr val="FFFFFF"/>
                </a:solidFill>
                <a:latin typeface="Tahoma"/>
                <a:ea typeface="ＭＳ Ｐゴシック"/>
              </a:rPr>
              <a:t>CbCR</a:t>
            </a:r>
            <a:r>
              <a:rPr lang="en-US" sz="2800" i="1" dirty="0">
                <a:solidFill>
                  <a:srgbClr val="FFFFFF"/>
                </a:solidFill>
                <a:latin typeface="Tahoma"/>
                <a:ea typeface="ＭＳ Ｐゴシック"/>
              </a:rPr>
              <a:t> improves evidence-based tax policy</a:t>
            </a:r>
          </a:p>
          <a:p>
            <a:pPr algn="ctr" defTabSz="685800">
              <a:defRPr/>
            </a:pPr>
            <a:endParaRPr lang="en-US" sz="2800" i="1" dirty="0">
              <a:solidFill>
                <a:srgbClr val="FFFFFF"/>
              </a:solidFill>
              <a:latin typeface="Tahoma"/>
              <a:ea typeface="ＭＳ Ｐゴシック"/>
            </a:endParaRPr>
          </a:p>
        </p:txBody>
      </p:sp>
      <p:sp>
        <p:nvSpPr>
          <p:cNvPr id="11" name="Segnaposto piè di pagina 10">
            <a:extLst>
              <a:ext uri="{FF2B5EF4-FFF2-40B4-BE49-F238E27FC236}">
                <a16:creationId xmlns:a16="http://schemas.microsoft.com/office/drawing/2014/main" id="{4A234DE0-52A8-1D57-33C0-37A214027EA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Directorate for economic and fiscal studies and research </a:t>
            </a:r>
            <a:endParaRPr lang="it-IT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4FD7F686-1703-E05F-82E2-FCEAF95849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DE35C2D-CEC4-4119-8263-3CFD04813C06}" type="slidenum">
              <a:rPr lang="it-IT" smtClean="0">
                <a:solidFill>
                  <a:srgbClr val="002776"/>
                </a:solidFill>
              </a:rPr>
              <a:pPr>
                <a:defRPr/>
              </a:pPr>
              <a:t>10</a:t>
            </a:fld>
            <a:endParaRPr lang="it-IT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147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E5757-6004-7D81-B5F0-3B856718D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2D0044A7-3069-2429-42C3-7DFEED06EF3A}"/>
              </a:ext>
            </a:extLst>
          </p:cNvPr>
          <p:cNvSpPr txBox="1"/>
          <p:nvPr/>
        </p:nvSpPr>
        <p:spPr>
          <a:xfrm>
            <a:off x="480000" y="1756647"/>
            <a:ext cx="5520000" cy="45085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9D"/>
                </a:solidFill>
              </a:rPr>
              <a:t>Interconnected Policy Impact</a:t>
            </a:r>
            <a:r>
              <a:rPr lang="en-US" dirty="0">
                <a:solidFill>
                  <a:srgbClr val="00009D"/>
                </a:solidFill>
              </a:rPr>
              <a:t/>
            </a:r>
            <a:br>
              <a:rPr lang="en-US" dirty="0">
                <a:solidFill>
                  <a:srgbClr val="00009D"/>
                </a:solidFill>
              </a:rPr>
            </a:br>
            <a:r>
              <a:rPr lang="en-US" dirty="0">
                <a:solidFill>
                  <a:srgbClr val="00009D"/>
                </a:solidFill>
              </a:rPr>
              <a:t>Tax policy increasingly shapes investment, supply-chain resilience and industrial strategy.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9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9D"/>
                </a:solidFill>
              </a:rPr>
              <a:t>Group-Based Policy Perspective</a:t>
            </a:r>
            <a:r>
              <a:rPr lang="en-US" dirty="0">
                <a:solidFill>
                  <a:srgbClr val="00009D"/>
                </a:solidFill>
              </a:rPr>
              <a:t/>
            </a:r>
            <a:br>
              <a:rPr lang="en-US" dirty="0">
                <a:solidFill>
                  <a:srgbClr val="00009D"/>
                </a:solidFill>
              </a:rPr>
            </a:br>
            <a:r>
              <a:rPr lang="en-US" dirty="0">
                <a:solidFill>
                  <a:srgbClr val="00009D"/>
                </a:solidFill>
              </a:rPr>
              <a:t>A shift from individual entities to multinational enterprise groups can provide a more accurate view of profit allocation, value creation and risk exposure.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9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9D"/>
                </a:solidFill>
              </a:rPr>
              <a:t>Coordinated Policy Design</a:t>
            </a:r>
            <a:r>
              <a:rPr lang="en-US" dirty="0">
                <a:solidFill>
                  <a:srgbClr val="00009D"/>
                </a:solidFill>
              </a:rPr>
              <a:t/>
            </a:r>
            <a:br>
              <a:rPr lang="en-US" dirty="0">
                <a:solidFill>
                  <a:srgbClr val="00009D"/>
                </a:solidFill>
              </a:rPr>
            </a:br>
            <a:r>
              <a:rPr lang="en-US" dirty="0">
                <a:solidFill>
                  <a:srgbClr val="00009D"/>
                </a:solidFill>
              </a:rPr>
              <a:t>can reduce unintended effects and support fairer economic outcomes.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365A923-DAF0-A0D8-B003-6A5B0E544B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70" b="5643"/>
          <a:stretch>
            <a:fillRect/>
          </a:stretch>
        </p:blipFill>
        <p:spPr>
          <a:xfrm>
            <a:off x="6279996" y="1515487"/>
            <a:ext cx="5715000" cy="4508499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37A7491D-63DC-120E-D8F3-A17D8575B719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1296238"/>
          </a:xfrm>
          <a:prstGeom prst="rect">
            <a:avLst/>
          </a:prstGeom>
          <a:solidFill>
            <a:srgbClr val="000099"/>
          </a:solidFill>
        </p:spPr>
        <p:txBody>
          <a:bodyPr lIns="68580" tIns="34290" rIns="68580" bIns="3429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ctr" defTabSz="685800">
              <a:defRPr/>
            </a:pPr>
            <a:r>
              <a:rPr lang="en-US" sz="2800" i="1" dirty="0">
                <a:solidFill>
                  <a:srgbClr val="FFFFFF"/>
                </a:solidFill>
                <a:latin typeface="Tahoma"/>
                <a:ea typeface="ＭＳ Ｐゴシック"/>
              </a:rPr>
              <a:t>Tax policy, industrial strategy and resilience should be aligned</a:t>
            </a:r>
          </a:p>
        </p:txBody>
      </p:sp>
      <p:sp>
        <p:nvSpPr>
          <p:cNvPr id="12" name="Segnaposto piè di pagina 11">
            <a:extLst>
              <a:ext uri="{FF2B5EF4-FFF2-40B4-BE49-F238E27FC236}">
                <a16:creationId xmlns:a16="http://schemas.microsoft.com/office/drawing/2014/main" id="{563B8A10-4663-CD3F-72B9-13127CB2F14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Directorate for economic and fiscal studies and research </a:t>
            </a:r>
            <a:endParaRPr lang="it-IT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5858A61-652E-43FC-CBB4-50F40DCCF6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DE35C2D-CEC4-4119-8263-3CFD04813C06}" type="slidenum">
              <a:rPr lang="it-IT" smtClean="0">
                <a:solidFill>
                  <a:srgbClr val="002776"/>
                </a:solidFill>
              </a:rPr>
              <a:pPr>
                <a:defRPr/>
              </a:pPr>
              <a:t>11</a:t>
            </a:fld>
            <a:endParaRPr lang="it-IT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092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1D451-A588-975D-812A-0CB16A4D2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extBox 2">
            <a:extLst>
              <a:ext uri="{FF2B5EF4-FFF2-40B4-BE49-F238E27FC236}">
                <a16:creationId xmlns:a16="http://schemas.microsoft.com/office/drawing/2014/main" id="{50EF57EA-4AE5-9E8B-EBBB-8865119722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6713195"/>
              </p:ext>
            </p:extLst>
          </p:nvPr>
        </p:nvGraphicFramePr>
        <p:xfrm>
          <a:off x="706362" y="1337087"/>
          <a:ext cx="10779276" cy="371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8B1AE6C3-694D-A067-3502-72E67BB8AAED}"/>
              </a:ext>
            </a:extLst>
          </p:cNvPr>
          <p:cNvSpPr txBox="1"/>
          <p:nvPr/>
        </p:nvSpPr>
        <p:spPr>
          <a:xfrm>
            <a:off x="706362" y="5243044"/>
            <a:ext cx="107792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00009D"/>
                </a:solidFill>
              </a:rPr>
              <a:t>Better information, high quality reporting and coordinated rules can provide a foundation for fair taxation, resilient supply chains and effective cooperation. </a:t>
            </a:r>
            <a:endParaRPr lang="it-IT" sz="1800" dirty="0">
              <a:solidFill>
                <a:srgbClr val="0B3066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C9971F77-8206-114E-ED62-EE220B3E4DE2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1076852"/>
          </a:xfrm>
          <a:prstGeom prst="rect">
            <a:avLst/>
          </a:prstGeom>
          <a:solidFill>
            <a:srgbClr val="000099"/>
          </a:solidFill>
        </p:spPr>
        <p:txBody>
          <a:bodyPr lIns="68580" tIns="34290" rIns="68580" bIns="3429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ctr" defTabSz="685800">
              <a:defRPr/>
            </a:pPr>
            <a:endParaRPr lang="en-US" sz="2800" i="1" dirty="0">
              <a:solidFill>
                <a:srgbClr val="FFFFFF"/>
              </a:solidFill>
              <a:latin typeface="Tahoma"/>
              <a:ea typeface="ＭＳ Ｐゴシック"/>
            </a:endParaRPr>
          </a:p>
          <a:p>
            <a:pPr algn="ctr" defTabSz="685800">
              <a:defRPr/>
            </a:pPr>
            <a:r>
              <a:rPr lang="en-US" sz="2800" i="1" dirty="0">
                <a:solidFill>
                  <a:srgbClr val="FFFFFF"/>
                </a:solidFill>
                <a:latin typeface="Tahoma"/>
                <a:ea typeface="ＭＳ Ｐゴシック"/>
              </a:rPr>
              <a:t>A policy agenda: measuring enterprise groups, coordinating rules</a:t>
            </a:r>
          </a:p>
          <a:p>
            <a:pPr algn="ctr" defTabSz="685800">
              <a:defRPr/>
            </a:pPr>
            <a:r>
              <a:rPr lang="en-US" sz="2800" i="1" dirty="0">
                <a:solidFill>
                  <a:srgbClr val="FFFFFF"/>
                </a:solidFill>
                <a:latin typeface="Tahoma"/>
                <a:ea typeface="ＭＳ Ｐゴシック"/>
              </a:rPr>
              <a:t> and strengthening resilience</a:t>
            </a:r>
          </a:p>
          <a:p>
            <a:pPr algn="ctr" defTabSz="685800">
              <a:defRPr/>
            </a:pPr>
            <a:endParaRPr lang="en-US" sz="2800" i="1" dirty="0">
              <a:solidFill>
                <a:srgbClr val="FFFFFF"/>
              </a:solidFill>
              <a:latin typeface="Tahoma"/>
              <a:ea typeface="ＭＳ Ｐゴシック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FEE883D-2CB6-44E4-2711-E5D3D270B4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Directorate for economic and fiscal studies and research </a:t>
            </a:r>
            <a:endParaRPr lang="it-IT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92555D8F-5692-DF76-82D0-7400E22520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DE35C2D-CEC4-4119-8263-3CFD04813C06}" type="slidenum">
              <a:rPr lang="it-IT" smtClean="0">
                <a:solidFill>
                  <a:srgbClr val="002776"/>
                </a:solidFill>
              </a:rPr>
              <a:pPr>
                <a:defRPr/>
              </a:pPr>
              <a:t>12</a:t>
            </a:fld>
            <a:endParaRPr lang="it-IT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541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FF60F-68B2-6F10-2B84-01A110410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DD602DA9-7021-B4DE-70BA-D3411AA83D28}"/>
              </a:ext>
            </a:extLst>
          </p:cNvPr>
          <p:cNvSpPr txBox="1"/>
          <p:nvPr/>
        </p:nvSpPr>
        <p:spPr>
          <a:xfrm>
            <a:off x="532267" y="1530881"/>
            <a:ext cx="11127466" cy="4468167"/>
          </a:xfrm>
          <a:prstGeom prst="rect">
            <a:avLst/>
          </a:prstGeom>
        </p:spPr>
        <p:txBody>
          <a:bodyPr wrap="square" lIns="63500" tIns="25400" rIns="63500" bIns="25400">
            <a:normAutofit fontScale="85000" lnSpcReduction="20000"/>
          </a:bodyPr>
          <a:lstStyle/>
          <a:p>
            <a:pPr marL="273050" indent="-2730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009D"/>
                </a:solidFill>
                <a:latin typeface="+mj-lt"/>
              </a:rPr>
              <a:t>A clearer view of enterprise groups</a:t>
            </a:r>
          </a:p>
          <a:p>
            <a:pPr marL="273050">
              <a:lnSpc>
                <a:spcPct val="120000"/>
              </a:lnSpc>
              <a:spcBef>
                <a:spcPts val="0"/>
              </a:spcBef>
              <a:spcAft>
                <a:spcPts val="1300"/>
              </a:spcAft>
            </a:pPr>
            <a:r>
              <a:rPr lang="en-US" sz="2600" dirty="0">
                <a:solidFill>
                  <a:srgbClr val="00009D"/>
                </a:solidFill>
                <a:latin typeface="+mj-lt"/>
              </a:rPr>
              <a:t>Reliable group-level data helps identify where activity occurs, where value is created and where profits are reported.</a:t>
            </a:r>
          </a:p>
          <a:p>
            <a:pPr marL="273050" indent="-2730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009D"/>
                </a:solidFill>
                <a:latin typeface="+mj-lt"/>
              </a:rPr>
              <a:t>Better alignment between rules and evidence</a:t>
            </a:r>
          </a:p>
          <a:p>
            <a:pPr marL="273050">
              <a:lnSpc>
                <a:spcPct val="120000"/>
              </a:lnSpc>
              <a:spcBef>
                <a:spcPts val="0"/>
              </a:spcBef>
              <a:spcAft>
                <a:spcPts val="1300"/>
              </a:spcAft>
            </a:pPr>
            <a:r>
              <a:rPr lang="en-US" sz="2600" dirty="0">
                <a:solidFill>
                  <a:srgbClr val="00009D"/>
                </a:solidFill>
                <a:latin typeface="+mj-lt"/>
              </a:rPr>
              <a:t>Comparable information supports the allocation of taxing rights in line with economic substance and evolving business models.</a:t>
            </a:r>
          </a:p>
          <a:p>
            <a:pPr marL="273050" indent="-2730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009D"/>
                </a:solidFill>
                <a:latin typeface="+mj-lt"/>
              </a:rPr>
              <a:t>Cooperation as the enabling condition</a:t>
            </a:r>
          </a:p>
          <a:p>
            <a:pPr marL="273050">
              <a:lnSpc>
                <a:spcPct val="120000"/>
              </a:lnSpc>
              <a:spcBef>
                <a:spcPts val="0"/>
              </a:spcBef>
              <a:spcAft>
                <a:spcPts val="1300"/>
              </a:spcAft>
            </a:pPr>
            <a:r>
              <a:rPr lang="en-US" sz="2600" dirty="0">
                <a:solidFill>
                  <a:srgbClr val="00009D"/>
                </a:solidFill>
                <a:latin typeface="+mj-lt"/>
              </a:rPr>
              <a:t>Reliable and comparable information together with coordinated rules can strengthen fair taxation, resilience and trust across jurisdictions.</a:t>
            </a:r>
          </a:p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solidFill>
                <a:srgbClr val="00009D"/>
              </a:solidFill>
              <a:highlight>
                <a:srgbClr val="FFFEFD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0009D"/>
                </a:solidFill>
                <a:highlight>
                  <a:srgbClr val="FFFEFD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Better measurement is therefore not only a technical requirement; it is a condition for effective international cooperation.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64B992E-9C5A-ED27-5597-FE3305D9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01" y="360000"/>
            <a:ext cx="11494632" cy="1191344"/>
          </a:xfrm>
        </p:spPr>
        <p:txBody>
          <a:bodyPr wrap="square">
            <a:normAutofit/>
          </a:bodyPr>
          <a:lstStyle/>
          <a:p>
            <a:r>
              <a:rPr lang="en-US" sz="2400" b="1" dirty="0">
                <a:solidFill>
                  <a:srgbClr val="002776"/>
                </a:solidFill>
                <a:latin typeface="Aptos"/>
              </a:rPr>
              <a:t>From Measurement to Trust: A Basis for Fair Global Governance</a:t>
            </a:r>
            <a:endParaRPr lang="it-IT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84A969AE-E5BF-2EEA-40E8-F9492DBC50B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76852"/>
          </a:xfrm>
          <a:prstGeom prst="rect">
            <a:avLst/>
          </a:prstGeom>
          <a:solidFill>
            <a:srgbClr val="000099"/>
          </a:solidFill>
        </p:spPr>
        <p:txBody>
          <a:bodyPr lIns="68580" tIns="34290" rIns="68580" bIns="3429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ctr" defTabSz="685800">
              <a:defRPr/>
            </a:pPr>
            <a:r>
              <a:rPr lang="en-US" sz="3000" i="1" dirty="0">
                <a:solidFill>
                  <a:srgbClr val="FFFFFF"/>
                </a:solidFill>
                <a:latin typeface="Tahoma"/>
                <a:ea typeface="ＭＳ Ｐゴシック"/>
              </a:rPr>
              <a:t>From measurement to trust: a basis for fair global governance 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4C7A580-5F76-1422-3AD1-4D318583B2D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Directorate for economic and fiscal studies and research </a:t>
            </a: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8FE0622-5A1F-779B-BFCF-AC675C37329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DE35C2D-CEC4-4119-8263-3CFD04813C06}" type="slidenum">
              <a:rPr lang="it-IT" smtClean="0">
                <a:solidFill>
                  <a:srgbClr val="002776"/>
                </a:solidFill>
              </a:rPr>
              <a:pPr>
                <a:defRPr/>
              </a:pPr>
              <a:t>13</a:t>
            </a:fld>
            <a:endParaRPr lang="it-IT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422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FE4CC0-600F-8B0D-342C-A9B03DDE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10600" y="6208854"/>
            <a:ext cx="3086100" cy="365125"/>
          </a:xfrm>
        </p:spPr>
        <p:txBody>
          <a:bodyPr/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n-US" altLang="it-IT" dirty="0">
                <a:solidFill>
                  <a:srgbClr val="00133B"/>
                </a:solidFill>
                <a:latin typeface="Tahoma"/>
              </a:rPr>
              <a:t>Directorate for economic and fiscal studies and research </a:t>
            </a:r>
            <a:endParaRPr lang="it-IT" dirty="0">
              <a:solidFill>
                <a:prstClr val="black">
                  <a:tint val="75000"/>
                </a:prstClr>
              </a:solidFill>
              <a:latin typeface="Tahoma"/>
            </a:endParaRPr>
          </a:p>
        </p:txBody>
      </p:sp>
      <p:sp>
        <p:nvSpPr>
          <p:cNvPr id="14340" name="Titolo 1">
            <a:extLst>
              <a:ext uri="{FF2B5EF4-FFF2-40B4-BE49-F238E27FC236}">
                <a16:creationId xmlns:a16="http://schemas.microsoft.com/office/drawing/2014/main" id="{C0C697A4-D748-6B27-6742-D5B93088F7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56060" y="2951560"/>
            <a:ext cx="6100763" cy="4774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t-IT" altLang="it-IT" sz="4400" b="1" dirty="0">
                <a:solidFill>
                  <a:srgbClr val="00009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you!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53BFDFC-E836-77CF-3F9C-58D30DC1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18E930-052B-4FE9-A92A-AECF16AC3D0D}" type="slidenum">
              <a:rPr lang="it-IT" altLang="it-IT" smtClean="0">
                <a:solidFill>
                  <a:srgbClr val="002776"/>
                </a:solidFill>
              </a:rPr>
              <a:pPr>
                <a:defRPr/>
              </a:pPr>
              <a:t>14</a:t>
            </a:fld>
            <a:endParaRPr lang="it-IT" altLang="it-IT" dirty="0">
              <a:solidFill>
                <a:srgbClr val="002776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1A447-3DB1-E8AD-C813-64F2E6269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4B4354-60FF-B504-1862-7D9FF369E1CD}"/>
              </a:ext>
            </a:extLst>
          </p:cNvPr>
          <p:cNvSpPr txBox="1"/>
          <p:nvPr/>
        </p:nvSpPr>
        <p:spPr>
          <a:xfrm>
            <a:off x="480000" y="1800000"/>
            <a:ext cx="5520000" cy="3126842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  <a:defRPr sz="2000" b="1">
                <a:solidFill>
                  <a:srgbClr val="104A7E"/>
                </a:solidFill>
              </a:defRPr>
            </a:pPr>
            <a:endParaRPr lang="it-IT" sz="2000" dirty="0">
              <a:solidFill>
                <a:srgbClr val="0B3066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Content Placeholder 7" descr="Modern background">
            <a:extLst>
              <a:ext uri="{FF2B5EF4-FFF2-40B4-BE49-F238E27FC236}">
                <a16:creationId xmlns:a16="http://schemas.microsoft.com/office/drawing/2014/main" id="{CC8D7E83-A0CA-598A-7C23-7358318141A1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rcRect l="3374" r="7703" b="-1"/>
          <a:stretch>
            <a:fillRect/>
          </a:stretch>
        </p:blipFill>
        <p:spPr>
          <a:xfrm>
            <a:off x="193138" y="1369422"/>
            <a:ext cx="5520000" cy="3484680"/>
          </a:xfrm>
          <a:prstGeom prst="rect">
            <a:avLst/>
          </a:prstGeom>
          <a:noFill/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E91B244-AC4E-C8E5-C85E-15756BE9A336}"/>
              </a:ext>
            </a:extLst>
          </p:cNvPr>
          <p:cNvSpPr txBox="1"/>
          <p:nvPr/>
        </p:nvSpPr>
        <p:spPr>
          <a:xfrm>
            <a:off x="207524" y="5266884"/>
            <a:ext cx="1198447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i="0" dirty="0">
                <a:solidFill>
                  <a:srgbClr val="00009D"/>
                </a:solidFill>
                <a:effectLst/>
                <a:latin typeface="+mj-lt"/>
              </a:rPr>
              <a:t>Understanding MNEs is essential to fairer taxation and more resilient global governance</a:t>
            </a:r>
            <a:r>
              <a:rPr lang="en-US" sz="2200" b="1" dirty="0">
                <a:solidFill>
                  <a:srgbClr val="00009D"/>
                </a:solidFill>
                <a:latin typeface="+mj-lt"/>
              </a:rPr>
              <a:t>.</a:t>
            </a:r>
            <a:endParaRPr lang="it-IT" sz="2200" b="1" dirty="0">
              <a:solidFill>
                <a:srgbClr val="00009D"/>
              </a:solidFill>
              <a:latin typeface="+mj-lt"/>
            </a:endParaRPr>
          </a:p>
        </p:txBody>
      </p:sp>
      <p:sp>
        <p:nvSpPr>
          <p:cNvPr id="5" name="AutoShape 2" descr="Sisal nel mondo: una realtà multinazionale">
            <a:extLst>
              <a:ext uri="{FF2B5EF4-FFF2-40B4-BE49-F238E27FC236}">
                <a16:creationId xmlns:a16="http://schemas.microsoft.com/office/drawing/2014/main" id="{9BC1A5B2-9F7E-B756-7200-91F6E9DABC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017E30B0-41A6-E682-1EDE-F854BA11F1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66" y="1214092"/>
            <a:ext cx="5962650" cy="3922056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DEF13642-472D-A571-61C8-08BEDDC189DB}"/>
              </a:ext>
            </a:extLst>
          </p:cNvPr>
          <p:cNvSpPr txBox="1">
            <a:spLocks/>
          </p:cNvSpPr>
          <p:nvPr/>
        </p:nvSpPr>
        <p:spPr>
          <a:xfrm>
            <a:off x="0" y="-17715"/>
            <a:ext cx="12192000" cy="1181937"/>
          </a:xfrm>
          <a:prstGeom prst="rect">
            <a:avLst/>
          </a:prstGeom>
          <a:solidFill>
            <a:srgbClr val="000099"/>
          </a:solidFill>
        </p:spPr>
        <p:txBody>
          <a:bodyPr lIns="68580" tIns="34290" rIns="68580" bIns="3429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000" i="1" kern="0" dirty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r>
              <a:rPr kumimoji="0" lang="en-US" sz="3000" i="1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ultinational</a:t>
            </a:r>
            <a:r>
              <a:rPr kumimoji="0" lang="en-US" sz="300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i="1" kern="0" dirty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kumimoji="0" lang="en-US" sz="3000" i="1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nterprises</a:t>
            </a:r>
            <a:r>
              <a:rPr kumimoji="0" lang="en-US" sz="300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are now central to global </a:t>
            </a:r>
          </a:p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economic governance</a:t>
            </a:r>
          </a:p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Tahoma"/>
            </a:endParaRP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353BFB89-9303-DBCB-A1BF-5D76AB676BEB}"/>
              </a:ext>
            </a:extLst>
          </p:cNvPr>
          <p:cNvGrpSpPr/>
          <p:nvPr/>
        </p:nvGrpSpPr>
        <p:grpSpPr>
          <a:xfrm>
            <a:off x="6230462" y="1214092"/>
            <a:ext cx="5772910" cy="3922057"/>
            <a:chOff x="586354" y="1709761"/>
            <a:chExt cx="6300001" cy="3064931"/>
          </a:xfrm>
        </p:grpSpPr>
        <p:sp>
          <p:nvSpPr>
            <p:cNvPr id="13" name="Titolo 1">
              <a:extLst>
                <a:ext uri="{FF2B5EF4-FFF2-40B4-BE49-F238E27FC236}">
                  <a16:creationId xmlns:a16="http://schemas.microsoft.com/office/drawing/2014/main" id="{CD75FFC4-81FD-0A81-39F9-7D2DD3AE2A85}"/>
                </a:ext>
              </a:extLst>
            </p:cNvPr>
            <p:cNvSpPr txBox="1">
              <a:spLocks/>
            </p:cNvSpPr>
            <p:nvPr/>
          </p:nvSpPr>
          <p:spPr>
            <a:xfrm>
              <a:off x="586354" y="1709761"/>
              <a:ext cx="6300000" cy="968011"/>
            </a:xfrm>
            <a:prstGeom prst="rect">
              <a:avLst/>
            </a:prstGeom>
            <a:solidFill>
              <a:srgbClr val="D8B948"/>
            </a:solidFill>
            <a:ln>
              <a:solidFill>
                <a:srgbClr val="5B9BD5">
                  <a:shade val="15000"/>
                </a:srgb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685800" rtl="0" eaLnBrk="0" fontAlgn="base" latinLnBrk="0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  <a:p>
              <a:pPr marL="0" marR="0" lvl="0" indent="0" algn="ctr" defTabSz="685800" rtl="0" eaLnBrk="0" fontAlgn="base" latinLnBrk="0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 panose="020F0302020204030204"/>
                  <a:ea typeface="+mj-ea"/>
                  <a:cs typeface="+mj-cs"/>
                </a:rPr>
                <a:t>MNEs drive investment, innovation and productivity across borders</a:t>
              </a:r>
            </a:p>
            <a:p>
              <a:pPr marL="0" marR="0" lvl="0" indent="0" algn="ctr" defTabSz="685800" rtl="0" eaLnBrk="0" fontAlgn="base" latinLnBrk="0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itolo 1">
              <a:extLst>
                <a:ext uri="{FF2B5EF4-FFF2-40B4-BE49-F238E27FC236}">
                  <a16:creationId xmlns:a16="http://schemas.microsoft.com/office/drawing/2014/main" id="{F46901E9-9FF5-FCD5-57A0-5E9175DB373C}"/>
                </a:ext>
              </a:extLst>
            </p:cNvPr>
            <p:cNvSpPr txBox="1">
              <a:spLocks/>
            </p:cNvSpPr>
            <p:nvPr/>
          </p:nvSpPr>
          <p:spPr>
            <a:xfrm>
              <a:off x="586355" y="2758050"/>
              <a:ext cx="6300000" cy="968011"/>
            </a:xfrm>
            <a:prstGeom prst="rect">
              <a:avLst/>
            </a:prstGeom>
            <a:solidFill>
              <a:srgbClr val="83A1DF"/>
            </a:solidFill>
            <a:ln>
              <a:solidFill>
                <a:srgbClr val="5B9BD5">
                  <a:shade val="15000"/>
                </a:srgb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685800" rtl="0" eaLnBrk="0" fontAlgn="base" latinLnBrk="0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lvl="0" indent="0" algn="ctr" defTabSz="685800" rtl="0" eaLnBrk="0" fontAlgn="base" latinLnBrk="0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MNEs organize global value chains and shape the geography of value creation</a:t>
              </a:r>
            </a:p>
            <a:p>
              <a:pPr marL="0" marR="0" lvl="0" indent="0" algn="ctr" defTabSz="685800" rtl="0" eaLnBrk="0" fontAlgn="base" latinLnBrk="0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lvl="0" indent="0" algn="ctr" defTabSz="685800" rtl="0" eaLnBrk="0" fontAlgn="base" latinLnBrk="0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Titolo 1">
              <a:extLst>
                <a:ext uri="{FF2B5EF4-FFF2-40B4-BE49-F238E27FC236}">
                  <a16:creationId xmlns:a16="http://schemas.microsoft.com/office/drawing/2014/main" id="{83338042-3E64-E17F-5548-B7D49FAB68EC}"/>
                </a:ext>
              </a:extLst>
            </p:cNvPr>
            <p:cNvSpPr txBox="1">
              <a:spLocks/>
            </p:cNvSpPr>
            <p:nvPr/>
          </p:nvSpPr>
          <p:spPr>
            <a:xfrm>
              <a:off x="586355" y="3806681"/>
              <a:ext cx="6300000" cy="968011"/>
            </a:xfrm>
            <a:prstGeom prst="rect">
              <a:avLst/>
            </a:prstGeom>
            <a:solidFill>
              <a:srgbClr val="1A5BDD"/>
            </a:solidFill>
            <a:ln>
              <a:solidFill>
                <a:srgbClr val="000099"/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2400" b="1">
                <a:solidFill>
                  <a:srgbClr val="FFFFFF"/>
                </a:solidFill>
                <a:latin typeface="Calibri Light" panose="020F0302020204030204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In a fragmented world, MNEs’ choices affect where profits are booked and tax bases emerge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Segnaposto piè di pagina 22">
            <a:extLst>
              <a:ext uri="{FF2B5EF4-FFF2-40B4-BE49-F238E27FC236}">
                <a16:creationId xmlns:a16="http://schemas.microsoft.com/office/drawing/2014/main" id="{70AE5C0B-A8FA-9524-7A3D-8B55757F734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9D"/>
                </a:solidFill>
                <a:latin typeface="Calibri" panose="020F0502020204030204"/>
              </a:rPr>
              <a:t>Directorate for economic and fiscal studies and research </a:t>
            </a:r>
            <a:endParaRPr lang="en" dirty="0">
              <a:solidFill>
                <a:srgbClr val="00009D"/>
              </a:solidFill>
              <a:latin typeface="Calibri" panose="020F0502020204030204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25DEE38-341D-B924-7F48-211F27D6001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DE35C2D-CEC4-4119-8263-3CFD04813C06}" type="slidenum">
              <a:rPr lang="it-IT" smtClean="0">
                <a:solidFill>
                  <a:srgbClr val="002776"/>
                </a:solidFill>
              </a:rPr>
              <a:pPr>
                <a:defRPr/>
              </a:pPr>
              <a:t>2</a:t>
            </a:fld>
            <a:endParaRPr lang="it-IT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661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8AAAD-3EC1-57F5-878E-42F2A6D4B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3E69468A-0EF1-99DC-BD1D-E0D1F28B0F2F}"/>
              </a:ext>
            </a:extLst>
          </p:cNvPr>
          <p:cNvSpPr txBox="1">
            <a:spLocks/>
          </p:cNvSpPr>
          <p:nvPr/>
        </p:nvSpPr>
        <p:spPr>
          <a:xfrm>
            <a:off x="0" y="-17715"/>
            <a:ext cx="12192000" cy="1181937"/>
          </a:xfrm>
          <a:prstGeom prst="rect">
            <a:avLst/>
          </a:prstGeom>
          <a:solidFill>
            <a:srgbClr val="000099"/>
          </a:solidFill>
        </p:spPr>
        <p:txBody>
          <a:bodyPr lIns="68580" tIns="34290" rIns="68580" bIns="3429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000" i="1" kern="0" dirty="0">
                <a:solidFill>
                  <a:srgbClr val="FFFFFF"/>
                </a:solidFill>
              </a:rPr>
              <a:t>F</a:t>
            </a:r>
            <a:r>
              <a:rPr kumimoji="0" lang="en-US" sz="3000" b="0" i="1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j-ea"/>
                <a:cs typeface="+mj-cs"/>
              </a:rPr>
              <a:t>ragmented</a:t>
            </a:r>
            <a:r>
              <a:rPr kumimoji="0" lang="en-US" sz="30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j-ea"/>
                <a:cs typeface="+mj-cs"/>
              </a:rPr>
              <a:t> value chains are redrawing the map of value creation</a:t>
            </a:r>
            <a:endParaRPr kumimoji="0" lang="en-US" sz="30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Tahoma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2565E8-D4B2-85EA-8495-5EAF447C29C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92121" y="1392382"/>
            <a:ext cx="5677624" cy="4054579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25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9D"/>
                </a:solidFill>
              </a:rPr>
              <a:t>Global value chains are increasingly fragmented</a:t>
            </a:r>
            <a:r>
              <a:rPr lang="en-US" dirty="0">
                <a:solidFill>
                  <a:srgbClr val="00009D"/>
                </a:solidFill>
              </a:rPr>
              <a:t/>
            </a:r>
            <a:br>
              <a:rPr lang="en-US" dirty="0">
                <a:solidFill>
                  <a:srgbClr val="00009D"/>
                </a:solidFill>
              </a:rPr>
            </a:br>
            <a:r>
              <a:rPr lang="en-US" dirty="0">
                <a:solidFill>
                  <a:srgbClr val="00009D"/>
                </a:solidFill>
              </a:rPr>
              <a:t>Multinational enterprises organize production, services, financing and intangibles across multiple jurisdictions.</a:t>
            </a:r>
          </a:p>
          <a:p>
            <a:pPr marL="285750" indent="-285750">
              <a:lnSpc>
                <a:spcPct val="90000"/>
              </a:lnSpc>
              <a:spcBef>
                <a:spcPts val="25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9D"/>
                </a:solidFill>
              </a:rPr>
              <a:t>Challenges in Measurement and Policy arise</a:t>
            </a:r>
          </a:p>
          <a:p>
            <a:pPr marL="273050" lvl="1">
              <a:lnSpc>
                <a:spcPct val="90000"/>
              </a:lnSpc>
            </a:pPr>
            <a:r>
              <a:rPr lang="en-US" dirty="0">
                <a:solidFill>
                  <a:srgbClr val="00009D"/>
                </a:solidFill>
              </a:rPr>
              <a:t>Fragmented supply chains complicate identifying where economic value is created and challenge traditional policy approaches.</a:t>
            </a:r>
          </a:p>
          <a:p>
            <a:pPr marL="285750" indent="-285750">
              <a:lnSpc>
                <a:spcPct val="90000"/>
              </a:lnSpc>
              <a:spcBef>
                <a:spcPts val="25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9D"/>
                </a:solidFill>
              </a:rPr>
              <a:t>The policy challenge is global</a:t>
            </a:r>
            <a:r>
              <a:rPr lang="en-US" dirty="0">
                <a:solidFill>
                  <a:srgbClr val="00009D"/>
                </a:solidFill>
              </a:rPr>
              <a:t/>
            </a:r>
            <a:br>
              <a:rPr lang="en-US" dirty="0">
                <a:solidFill>
                  <a:srgbClr val="00009D"/>
                </a:solidFill>
              </a:rPr>
            </a:br>
            <a:r>
              <a:rPr lang="en-US" dirty="0">
                <a:solidFill>
                  <a:srgbClr val="00009D"/>
                </a:solidFill>
              </a:rPr>
              <a:t>As supply chains are reconfigured, governments must balance efficiency, resilience, fairness and cooperation.</a:t>
            </a:r>
            <a:endParaRPr lang="it-IT" dirty="0">
              <a:solidFill>
                <a:srgbClr val="00009D"/>
              </a:solidFill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5981148E-7BBE-89C1-51FC-B000DC919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5" y="1225099"/>
            <a:ext cx="5847611" cy="4160808"/>
          </a:xfrm>
          <a:prstGeom prst="rect">
            <a:avLst/>
          </a:prstGeom>
        </p:spPr>
      </p:pic>
      <p:sp>
        <p:nvSpPr>
          <p:cNvPr id="14" name="Segnaposto piè di pagina 13">
            <a:extLst>
              <a:ext uri="{FF2B5EF4-FFF2-40B4-BE49-F238E27FC236}">
                <a16:creationId xmlns:a16="http://schemas.microsoft.com/office/drawing/2014/main" id="{5F030FF8-E986-644E-EF11-C0A04E6D61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9D"/>
                </a:solidFill>
                <a:latin typeface="Calibri" panose="020F0502020204030204"/>
              </a:rPr>
              <a:t>Directorate for economic and fiscal studies and research </a:t>
            </a:r>
            <a:endParaRPr lang="en" dirty="0">
              <a:solidFill>
                <a:srgbClr val="00009D"/>
              </a:solidFill>
              <a:latin typeface="Calibri" panose="020F0502020204030204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420F1D6-E38E-8155-2642-80468359E7DE}"/>
              </a:ext>
            </a:extLst>
          </p:cNvPr>
          <p:cNvSpPr txBox="1"/>
          <p:nvPr/>
        </p:nvSpPr>
        <p:spPr>
          <a:xfrm>
            <a:off x="359797" y="5385907"/>
            <a:ext cx="1183220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9D"/>
                </a:solidFill>
                <a:effectLst/>
                <a:uLnTx/>
                <a:uFillTx/>
                <a:latin typeface="Tahoma"/>
                <a:ea typeface="ＭＳ Ｐゴシック"/>
                <a:cs typeface="+mn-cs"/>
              </a:rPr>
              <a:t>When value creation is spread across borders, policy frameworks require better measurement and stronger coordination.</a:t>
            </a:r>
            <a:endParaRPr kumimoji="0" lang="it-IT" sz="2200" b="1" i="0" u="none" strike="noStrike" kern="1200" cap="none" spc="0" normalizeH="0" baseline="0" noProof="0" dirty="0">
              <a:ln>
                <a:noFill/>
              </a:ln>
              <a:solidFill>
                <a:srgbClr val="00009D"/>
              </a:solidFill>
              <a:effectLst/>
              <a:uLnTx/>
              <a:uFillTx/>
              <a:latin typeface="Tahoma"/>
              <a:ea typeface="ＭＳ Ｐゴシック"/>
              <a:cs typeface="+mn-cs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C201F8-CF5A-4A08-CA42-4929473457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DE35C2D-CEC4-4119-8263-3CFD04813C06}" type="slidenum">
              <a:rPr lang="it-IT" smtClean="0">
                <a:solidFill>
                  <a:srgbClr val="002776"/>
                </a:solidFill>
              </a:rPr>
              <a:pPr>
                <a:defRPr/>
              </a:pPr>
              <a:t>3</a:t>
            </a:fld>
            <a:endParaRPr lang="it-IT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718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E27E3-788E-F4B2-6A9E-7952F80E9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05DE400E-92A1-2BA3-2C1F-44173E8AF14A}"/>
              </a:ext>
            </a:extLst>
          </p:cNvPr>
          <p:cNvSpPr txBox="1">
            <a:spLocks/>
          </p:cNvSpPr>
          <p:nvPr/>
        </p:nvSpPr>
        <p:spPr>
          <a:xfrm>
            <a:off x="0" y="-17715"/>
            <a:ext cx="12192000" cy="1039119"/>
          </a:xfrm>
          <a:prstGeom prst="rect">
            <a:avLst/>
          </a:prstGeom>
          <a:solidFill>
            <a:srgbClr val="000099"/>
          </a:solidFill>
        </p:spPr>
        <p:txBody>
          <a:bodyPr lIns="68580" tIns="34290" rIns="68580" bIns="3429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j-ea"/>
                <a:cs typeface="+mj-cs"/>
              </a:rPr>
              <a:t>The measurement challenge: MNEs activity, value </a:t>
            </a:r>
          </a:p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j-ea"/>
                <a:cs typeface="+mj-cs"/>
              </a:rPr>
              <a:t>and profits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34086A-5BF7-204B-3479-DBC162910C6A}"/>
              </a:ext>
            </a:extLst>
          </p:cNvPr>
          <p:cNvSpPr txBox="1"/>
          <p:nvPr/>
        </p:nvSpPr>
        <p:spPr>
          <a:xfrm>
            <a:off x="978763" y="3656509"/>
            <a:ext cx="5520000" cy="4143600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  <a:defRPr sz="2000" b="1">
                <a:solidFill>
                  <a:srgbClr val="104A7E"/>
                </a:solidFill>
              </a:defRPr>
            </a:pPr>
            <a:endParaRPr lang="it-IT" sz="2000" dirty="0">
              <a:solidFill>
                <a:srgbClr val="0B3066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8" name="TextBox 2">
            <a:extLst>
              <a:ext uri="{FF2B5EF4-FFF2-40B4-BE49-F238E27FC236}">
                <a16:creationId xmlns:a16="http://schemas.microsoft.com/office/drawing/2014/main" id="{81ACD949-57B3-711C-2CE9-6F9D2C983B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6927490"/>
              </p:ext>
            </p:extLst>
          </p:nvPr>
        </p:nvGraphicFramePr>
        <p:xfrm>
          <a:off x="254067" y="1143678"/>
          <a:ext cx="6958029" cy="4056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BBDEA6B6-DBFC-69C1-B29A-AB1E9B6143EF}"/>
              </a:ext>
            </a:extLst>
          </p:cNvPr>
          <p:cNvSpPr txBox="1"/>
          <p:nvPr/>
        </p:nvSpPr>
        <p:spPr>
          <a:xfrm>
            <a:off x="254066" y="5322194"/>
            <a:ext cx="117595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009D"/>
                </a:solidFill>
              </a:rPr>
              <a:t>The core challenge is to determine where activity takes place, where value is created, and where profits are reported and taxed.</a:t>
            </a:r>
            <a:endParaRPr lang="it-IT" sz="2200" b="1" dirty="0">
              <a:solidFill>
                <a:srgbClr val="00009D"/>
              </a:solidFill>
            </a:endParaRPr>
          </a:p>
        </p:txBody>
      </p:sp>
      <p:pic>
        <p:nvPicPr>
          <p:cNvPr id="7" name="Content Placeholder 7" descr="3d low-poly avatars connected together on an abstract World. Metaverse and virtual global networking.">
            <a:extLst>
              <a:ext uri="{FF2B5EF4-FFF2-40B4-BE49-F238E27FC236}">
                <a16:creationId xmlns:a16="http://schemas.microsoft.com/office/drawing/2014/main" id="{AC8A628E-C07B-3440-9956-5203517C9B4D}"/>
              </a:ext>
            </a:extLst>
          </p:cNvPr>
          <p:cNvPicPr>
            <a:picLocks noGrp="1" noChangeAspect="1"/>
          </p:cNvPicPr>
          <p:nvPr/>
        </p:nvPicPr>
        <p:blipFill>
          <a:blip r:embed="rId8"/>
          <a:srcRect l="10329" r="46122" b="-1"/>
          <a:stretch>
            <a:fillRect/>
          </a:stretch>
        </p:blipFill>
        <p:spPr>
          <a:xfrm>
            <a:off x="7480569" y="1139329"/>
            <a:ext cx="4533089" cy="4143600"/>
          </a:xfrm>
          <a:custGeom>
            <a:avLst/>
            <a:gdLst>
              <a:gd name="csX0" fmla="*/ 659890 w 5852160"/>
              <a:gd name="csY0" fmla="*/ 0 h 4468167"/>
              <a:gd name="csX1" fmla="*/ 5852160 w 5852160"/>
              <a:gd name="csY1" fmla="*/ 0 h 4468167"/>
              <a:gd name="csX2" fmla="*/ 5852160 w 5852160"/>
              <a:gd name="csY2" fmla="*/ 4320489 h 4468167"/>
              <a:gd name="csX3" fmla="*/ 5747201 w 5852160"/>
              <a:gd name="csY3" fmla="*/ 4271188 h 4468167"/>
              <a:gd name="csX4" fmla="*/ 5216338 w 5852160"/>
              <a:gd name="csY4" fmla="*/ 4153393 h 4468167"/>
              <a:gd name="csX5" fmla="*/ 5081754 w 5852160"/>
              <a:gd name="csY5" fmla="*/ 4148265 h 4468167"/>
              <a:gd name="csX6" fmla="*/ 4141193 w 5852160"/>
              <a:gd name="csY6" fmla="*/ 4231483 h 4468167"/>
              <a:gd name="csX7" fmla="*/ 3662837 w 5852160"/>
              <a:gd name="csY7" fmla="*/ 4301131 h 4468167"/>
              <a:gd name="csX8" fmla="*/ 3281054 w 5852160"/>
              <a:gd name="csY8" fmla="*/ 4446363 h 4468167"/>
              <a:gd name="csX9" fmla="*/ 3242461 w 5852160"/>
              <a:gd name="csY9" fmla="*/ 4468167 h 4468167"/>
              <a:gd name="csX10" fmla="*/ 0 w 5852160"/>
              <a:gd name="csY10" fmla="*/ 4468167 h 4468167"/>
              <a:gd name="csX11" fmla="*/ 0 w 5852160"/>
              <a:gd name="csY11" fmla="*/ 1189259 h 4468167"/>
              <a:gd name="csX12" fmla="*/ 65165 w 5852160"/>
              <a:gd name="csY12" fmla="*/ 1161755 h 4468167"/>
              <a:gd name="csX13" fmla="*/ 544472 w 5852160"/>
              <a:gd name="csY13" fmla="*/ 800970 h 4468167"/>
              <a:gd name="csX14" fmla="*/ 691504 w 5852160"/>
              <a:gd name="csY14" fmla="*/ 163633 h 44681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5852160" h="4468167">
                <a:moveTo>
                  <a:pt x="659890" y="0"/>
                </a:moveTo>
                <a:lnTo>
                  <a:pt x="5852160" y="0"/>
                </a:lnTo>
                <a:lnTo>
                  <a:pt x="5852160" y="4320489"/>
                </a:lnTo>
                <a:lnTo>
                  <a:pt x="5747201" y="4271188"/>
                </a:lnTo>
                <a:cubicBezTo>
                  <a:pt x="5577880" y="4201672"/>
                  <a:pt x="5395837" y="4165001"/>
                  <a:pt x="5216338" y="4153393"/>
                </a:cubicBezTo>
                <a:cubicBezTo>
                  <a:pt x="5171463" y="4150359"/>
                  <a:pt x="5126602" y="4148726"/>
                  <a:pt x="5081754" y="4148265"/>
                </a:cubicBezTo>
                <a:cubicBezTo>
                  <a:pt x="4767821" y="4145033"/>
                  <a:pt x="4454507" y="4199166"/>
                  <a:pt x="4141193" y="4231483"/>
                </a:cubicBezTo>
                <a:cubicBezTo>
                  <a:pt x="3966320" y="4249423"/>
                  <a:pt x="3825681" y="4228317"/>
                  <a:pt x="3662837" y="4301131"/>
                </a:cubicBezTo>
                <a:cubicBezTo>
                  <a:pt x="3528675" y="4340704"/>
                  <a:pt x="3399602" y="4388191"/>
                  <a:pt x="3281054" y="4446363"/>
                </a:cubicBezTo>
                <a:lnTo>
                  <a:pt x="3242461" y="4468167"/>
                </a:lnTo>
                <a:lnTo>
                  <a:pt x="0" y="4468167"/>
                </a:lnTo>
                <a:lnTo>
                  <a:pt x="0" y="1189259"/>
                </a:lnTo>
                <a:lnTo>
                  <a:pt x="65165" y="1161755"/>
                </a:lnTo>
                <a:cubicBezTo>
                  <a:pt x="250983" y="1075358"/>
                  <a:pt x="426382" y="964213"/>
                  <a:pt x="544472" y="800970"/>
                </a:cubicBezTo>
                <a:cubicBezTo>
                  <a:pt x="676456" y="615733"/>
                  <a:pt x="718133" y="388815"/>
                  <a:pt x="691504" y="163633"/>
                </a:cubicBezTo>
                <a:close/>
              </a:path>
            </a:pathLst>
          </a:custGeom>
          <a:blipFill>
            <a:blip r:embed="rId9">
              <a:alphaModFix amt="60000"/>
            </a:blip>
            <a:stretch>
              <a:fillRect/>
            </a:stretch>
          </a:blipFill>
        </p:spPr>
      </p:pic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69364D-B2E0-3AA0-A410-80F377E745B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Directorate for economic and fiscal studies and research </a:t>
            </a:r>
            <a:endParaRPr lang="it-IT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7F0E995-FF28-DBF1-E00B-6DD95DCEF6E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DE35C2D-CEC4-4119-8263-3CFD04813C06}" type="slidenum">
              <a:rPr lang="it-IT" smtClean="0">
                <a:solidFill>
                  <a:srgbClr val="002776"/>
                </a:solidFill>
              </a:rPr>
              <a:pPr>
                <a:defRPr/>
              </a:pPr>
              <a:t>4</a:t>
            </a:fld>
            <a:endParaRPr lang="it-IT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226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65246-FDF3-395B-E7BF-585A35B5C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DC641FCB-022C-F165-522F-B2B989B5D463}"/>
              </a:ext>
            </a:extLst>
          </p:cNvPr>
          <p:cNvSpPr/>
          <p:nvPr/>
        </p:nvSpPr>
        <p:spPr>
          <a:xfrm>
            <a:off x="39538" y="5609910"/>
            <a:ext cx="12060000" cy="576000"/>
          </a:xfrm>
          <a:prstGeom prst="roundRect">
            <a:avLst/>
          </a:prstGeom>
          <a:solidFill>
            <a:srgbClr val="1A5B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4D727BD-B9D6-CFAB-AA12-39039ABF382C}"/>
              </a:ext>
            </a:extLst>
          </p:cNvPr>
          <p:cNvSpPr txBox="1"/>
          <p:nvPr/>
        </p:nvSpPr>
        <p:spPr>
          <a:xfrm>
            <a:off x="87139" y="5611060"/>
            <a:ext cx="11916000" cy="540000"/>
          </a:xfrm>
          <a:prstGeom prst="rect">
            <a:avLst/>
          </a:prstGeom>
          <a:solidFill>
            <a:srgbClr val="1A5BDD"/>
          </a:solidFill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FFFFFF"/>
                </a:solidFill>
              </a:defRPr>
            </a:pPr>
            <a:r>
              <a:rPr lang="it-IT" sz="1700" b="1" noProof="1"/>
              <a:t>Reliable measurement is a prerequisite for fair taxation, effective cooperation and trust in global governance.</a:t>
            </a:r>
            <a:endParaRPr lang="it-IT" noProof="1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BBD5B6D-5191-C1FA-CF61-C6FDAEA114BD}"/>
              </a:ext>
            </a:extLst>
          </p:cNvPr>
          <p:cNvSpPr/>
          <p:nvPr/>
        </p:nvSpPr>
        <p:spPr>
          <a:xfrm>
            <a:off x="459671" y="1272324"/>
            <a:ext cx="2484000" cy="2520000"/>
          </a:xfrm>
          <a:prstGeom prst="roundRect">
            <a:avLst/>
          </a:prstGeom>
          <a:solidFill>
            <a:srgbClr val="DFECF8"/>
          </a:solidFill>
          <a:ln w="19050">
            <a:solidFill>
              <a:srgbClr val="0000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66F5C2D-2937-A6B9-8C5E-083780D7A8DB}"/>
              </a:ext>
            </a:extLst>
          </p:cNvPr>
          <p:cNvSpPr/>
          <p:nvPr/>
        </p:nvSpPr>
        <p:spPr>
          <a:xfrm>
            <a:off x="596485" y="1337307"/>
            <a:ext cx="502920" cy="502920"/>
          </a:xfrm>
          <a:prstGeom prst="ellipse">
            <a:avLst/>
          </a:prstGeom>
          <a:solidFill>
            <a:srgbClr val="0000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32F3AE-96FE-8E37-16F0-F6DF46F67780}"/>
              </a:ext>
            </a:extLst>
          </p:cNvPr>
          <p:cNvSpPr txBox="1"/>
          <p:nvPr/>
        </p:nvSpPr>
        <p:spPr>
          <a:xfrm>
            <a:off x="576695" y="1354732"/>
            <a:ext cx="502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it-IT" noProof="1"/>
              <a:t>$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B87587-D16B-85DB-AC24-BA2B83409697}"/>
              </a:ext>
            </a:extLst>
          </p:cNvPr>
          <p:cNvSpPr txBox="1"/>
          <p:nvPr/>
        </p:nvSpPr>
        <p:spPr>
          <a:xfrm>
            <a:off x="1188529" y="1261590"/>
            <a:ext cx="159210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04A7E"/>
                </a:solidFill>
              </a:defRPr>
            </a:pPr>
            <a:r>
              <a:rPr lang="it-IT" noProof="1">
                <a:solidFill>
                  <a:srgbClr val="00009D"/>
                </a:solidFill>
              </a:rPr>
              <a:t>Profit </a:t>
            </a:r>
          </a:p>
          <a:p>
            <a:pPr>
              <a:defRPr sz="1600" b="1">
                <a:solidFill>
                  <a:srgbClr val="104A7E"/>
                </a:solidFill>
              </a:defRPr>
            </a:pPr>
            <a:r>
              <a:rPr lang="it-IT" noProof="1">
                <a:solidFill>
                  <a:srgbClr val="00009D"/>
                </a:solidFill>
              </a:rPr>
              <a:t>misalignment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D95428-4282-3470-4258-E3EF59967D56}"/>
              </a:ext>
            </a:extLst>
          </p:cNvPr>
          <p:cNvSpPr txBox="1"/>
          <p:nvPr/>
        </p:nvSpPr>
        <p:spPr>
          <a:xfrm>
            <a:off x="913144" y="1906405"/>
            <a:ext cx="1905461" cy="1805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50">
                <a:solidFill>
                  <a:srgbClr val="2D2D2D"/>
                </a:solidFill>
              </a:defRPr>
            </a:pPr>
            <a:r>
              <a:rPr lang="it-IT" sz="1350" noProof="1">
                <a:solidFill>
                  <a:srgbClr val="00009D"/>
                </a:solidFill>
              </a:rPr>
              <a:t>Profits often exceed the footprint of employment and tangible assets</a:t>
            </a:r>
          </a:p>
          <a:p>
            <a:pPr>
              <a:spcAft>
                <a:spcPts val="400"/>
              </a:spcAft>
              <a:defRPr sz="1150">
                <a:solidFill>
                  <a:srgbClr val="2D2D2D"/>
                </a:solidFill>
              </a:defRPr>
            </a:pPr>
            <a:r>
              <a:rPr lang="it-IT" sz="1350" noProof="1">
                <a:solidFill>
                  <a:srgbClr val="00009D"/>
                </a:solidFill>
              </a:rPr>
              <a:t>Low-tax jurisdictions attract a disproportionate share of reported profits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6135FE6-BE3B-396B-E751-A4E4F65A2707}"/>
              </a:ext>
            </a:extLst>
          </p:cNvPr>
          <p:cNvSpPr/>
          <p:nvPr/>
        </p:nvSpPr>
        <p:spPr>
          <a:xfrm>
            <a:off x="3403272" y="1277619"/>
            <a:ext cx="2484000" cy="2520000"/>
          </a:xfrm>
          <a:prstGeom prst="roundRect">
            <a:avLst/>
          </a:prstGeom>
          <a:solidFill>
            <a:schemeClr val="bg2">
              <a:lumMod val="85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51819DD-47C3-85C0-1865-A7162D3DFAB9}"/>
              </a:ext>
            </a:extLst>
          </p:cNvPr>
          <p:cNvSpPr/>
          <p:nvPr/>
        </p:nvSpPr>
        <p:spPr>
          <a:xfrm>
            <a:off x="3538051" y="1344376"/>
            <a:ext cx="502920" cy="50292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AB533C-F49E-1323-04A0-55C8AFACA339}"/>
              </a:ext>
            </a:extLst>
          </p:cNvPr>
          <p:cNvSpPr txBox="1"/>
          <p:nvPr/>
        </p:nvSpPr>
        <p:spPr>
          <a:xfrm>
            <a:off x="3545591" y="1371363"/>
            <a:ext cx="502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it-IT" noProof="1"/>
              <a:t>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2E4DDB-95AD-A2B7-80E2-F88002F9B1F3}"/>
              </a:ext>
            </a:extLst>
          </p:cNvPr>
          <p:cNvSpPr txBox="1"/>
          <p:nvPr/>
        </p:nvSpPr>
        <p:spPr>
          <a:xfrm>
            <a:off x="4082463" y="1303449"/>
            <a:ext cx="124425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F7946"/>
                </a:solidFill>
              </a:defRPr>
            </a:pPr>
            <a:r>
              <a:rPr lang="it-IT" noProof="1">
                <a:solidFill>
                  <a:schemeClr val="accent5">
                    <a:lumMod val="50000"/>
                  </a:schemeClr>
                </a:solidFill>
              </a:rPr>
              <a:t>Tax </a:t>
            </a:r>
          </a:p>
          <a:p>
            <a:pPr>
              <a:defRPr sz="1600" b="1">
                <a:solidFill>
                  <a:srgbClr val="3F7946"/>
                </a:solidFill>
              </a:defRPr>
            </a:pPr>
            <a:r>
              <a:rPr lang="it-IT" noProof="1">
                <a:solidFill>
                  <a:schemeClr val="accent5">
                    <a:lumMod val="50000"/>
                  </a:schemeClr>
                </a:solidFill>
              </a:rPr>
              <a:t>sensitivity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F08D42-6004-511D-4BA7-C6DE3D49A5CD}"/>
              </a:ext>
            </a:extLst>
          </p:cNvPr>
          <p:cNvSpPr txBox="1"/>
          <p:nvPr/>
        </p:nvSpPr>
        <p:spPr>
          <a:xfrm>
            <a:off x="3792081" y="1867333"/>
            <a:ext cx="1998734" cy="1390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50">
                <a:solidFill>
                  <a:srgbClr val="2D2D2D"/>
                </a:solidFill>
              </a:defRPr>
            </a:pPr>
            <a:r>
              <a:rPr lang="it-IT" sz="1350" noProof="1">
                <a:solidFill>
                  <a:srgbClr val="00009D"/>
                </a:solidFill>
              </a:rPr>
              <a:t>Reported profits respond to tax rate differentials</a:t>
            </a:r>
          </a:p>
          <a:p>
            <a:pPr>
              <a:spcAft>
                <a:spcPts val="400"/>
              </a:spcAft>
              <a:defRPr sz="1150">
                <a:solidFill>
                  <a:srgbClr val="2D2D2D"/>
                </a:solidFill>
              </a:defRPr>
            </a:pPr>
            <a:r>
              <a:rPr lang="it-IT" sz="1350" noProof="1">
                <a:solidFill>
                  <a:srgbClr val="00009D"/>
                </a:solidFill>
              </a:rPr>
              <a:t>Tax effects are stronger for mobile functions and intangibles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D16994C-A3FD-B889-3CAB-E790BB3C46E6}"/>
              </a:ext>
            </a:extLst>
          </p:cNvPr>
          <p:cNvSpPr/>
          <p:nvPr/>
        </p:nvSpPr>
        <p:spPr>
          <a:xfrm>
            <a:off x="6304728" y="1279711"/>
            <a:ext cx="2484000" cy="2520000"/>
          </a:xfrm>
          <a:prstGeom prst="roundRect">
            <a:avLst/>
          </a:prstGeom>
          <a:solidFill>
            <a:srgbClr val="EEE0AF"/>
          </a:solidFill>
          <a:ln w="19050">
            <a:solidFill>
              <a:srgbClr val="B79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C53DF71-6956-1DB2-F894-4EF81C6A78E7}"/>
              </a:ext>
            </a:extLst>
          </p:cNvPr>
          <p:cNvSpPr/>
          <p:nvPr/>
        </p:nvSpPr>
        <p:spPr>
          <a:xfrm>
            <a:off x="6389310" y="1377551"/>
            <a:ext cx="502920" cy="502920"/>
          </a:xfrm>
          <a:prstGeom prst="ellipse">
            <a:avLst/>
          </a:prstGeom>
          <a:solidFill>
            <a:srgbClr val="B79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824298-35EB-C47D-BFCF-4084975DE6BF}"/>
              </a:ext>
            </a:extLst>
          </p:cNvPr>
          <p:cNvSpPr txBox="1"/>
          <p:nvPr/>
        </p:nvSpPr>
        <p:spPr>
          <a:xfrm>
            <a:off x="6373831" y="1425261"/>
            <a:ext cx="502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it-IT" noProof="1"/>
              <a:t>€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CF826F-E447-4C50-B9B9-BEF4514D1A0A}"/>
              </a:ext>
            </a:extLst>
          </p:cNvPr>
          <p:cNvSpPr txBox="1"/>
          <p:nvPr/>
        </p:nvSpPr>
        <p:spPr>
          <a:xfrm>
            <a:off x="6986046" y="1377551"/>
            <a:ext cx="148309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CC6600"/>
                </a:solidFill>
              </a:defRPr>
            </a:pPr>
            <a:r>
              <a:rPr lang="it-IT" noProof="1">
                <a:solidFill>
                  <a:srgbClr val="B79827"/>
                </a:solidFill>
              </a:rPr>
              <a:t>BEPS impact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6939CD-6132-E369-455F-2CBF8AEF1249}"/>
              </a:ext>
            </a:extLst>
          </p:cNvPr>
          <p:cNvSpPr txBox="1"/>
          <p:nvPr/>
        </p:nvSpPr>
        <p:spPr>
          <a:xfrm>
            <a:off x="6784086" y="1809724"/>
            <a:ext cx="1874520" cy="1597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50">
                <a:solidFill>
                  <a:srgbClr val="2D2D2D"/>
                </a:solidFill>
              </a:defRPr>
            </a:pPr>
            <a:r>
              <a:rPr lang="it-IT" sz="1350" noProof="1">
                <a:solidFill>
                  <a:srgbClr val="00009D"/>
                </a:solidFill>
              </a:rPr>
              <a:t>Revenue losses from BEPS are economically significant</a:t>
            </a:r>
          </a:p>
          <a:p>
            <a:pPr>
              <a:spcAft>
                <a:spcPts val="400"/>
              </a:spcAft>
              <a:defRPr sz="1150">
                <a:solidFill>
                  <a:srgbClr val="2D2D2D"/>
                </a:solidFill>
              </a:defRPr>
            </a:pPr>
            <a:r>
              <a:rPr lang="it-IT" sz="1350" noProof="1">
                <a:solidFill>
                  <a:srgbClr val="00009D"/>
                </a:solidFill>
              </a:rPr>
              <a:t>Estimates vary across methods, datasets and assumptions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D3D009A-1E1F-6CAE-5968-482BC0C8F861}"/>
              </a:ext>
            </a:extLst>
          </p:cNvPr>
          <p:cNvSpPr/>
          <p:nvPr/>
        </p:nvSpPr>
        <p:spPr>
          <a:xfrm>
            <a:off x="9256776" y="1302395"/>
            <a:ext cx="2484000" cy="2520000"/>
          </a:xfrm>
          <a:prstGeom prst="roundRect">
            <a:avLst/>
          </a:prstGeom>
          <a:solidFill>
            <a:srgbClr val="7FB0FF"/>
          </a:solidFill>
          <a:ln w="19050">
            <a:solidFill>
              <a:srgbClr val="1A5B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1A69F38-20EE-45CA-25AA-ED2DCBB7013D}"/>
              </a:ext>
            </a:extLst>
          </p:cNvPr>
          <p:cNvSpPr/>
          <p:nvPr/>
        </p:nvSpPr>
        <p:spPr>
          <a:xfrm>
            <a:off x="9355776" y="1376758"/>
            <a:ext cx="502920" cy="502920"/>
          </a:xfrm>
          <a:prstGeom prst="ellipse">
            <a:avLst/>
          </a:prstGeom>
          <a:solidFill>
            <a:srgbClr val="1A5B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5A8D3B-91C6-1157-137D-59BBF8E5DD32}"/>
              </a:ext>
            </a:extLst>
          </p:cNvPr>
          <p:cNvSpPr txBox="1"/>
          <p:nvPr/>
        </p:nvSpPr>
        <p:spPr>
          <a:xfrm>
            <a:off x="9379473" y="1332723"/>
            <a:ext cx="42671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it-IT" sz="2800" noProof="1"/>
              <a:t>↔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D90AF1-8E8C-783D-5929-0674BF972DC9}"/>
              </a:ext>
            </a:extLst>
          </p:cNvPr>
          <p:cNvSpPr txBox="1"/>
          <p:nvPr/>
        </p:nvSpPr>
        <p:spPr>
          <a:xfrm>
            <a:off x="9858696" y="1364271"/>
            <a:ext cx="18684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5C3566"/>
                </a:solidFill>
              </a:defRPr>
            </a:pPr>
            <a:r>
              <a:rPr lang="it-IT" noProof="1">
                <a:solidFill>
                  <a:srgbClr val="2261DF"/>
                </a:solidFill>
              </a:rPr>
              <a:t>Fragmentation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DCBA1A-2BD2-8FE7-977C-CDF860B498BC}"/>
              </a:ext>
            </a:extLst>
          </p:cNvPr>
          <p:cNvSpPr txBox="1"/>
          <p:nvPr/>
        </p:nvSpPr>
        <p:spPr>
          <a:xfrm>
            <a:off x="9856739" y="1751959"/>
            <a:ext cx="1783080" cy="2013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50">
                <a:solidFill>
                  <a:srgbClr val="2D2D2D"/>
                </a:solidFill>
              </a:defRPr>
            </a:pPr>
            <a:r>
              <a:rPr lang="it-IT" sz="1350" noProof="1">
                <a:solidFill>
                  <a:srgbClr val="00009D"/>
                </a:solidFill>
              </a:rPr>
              <a:t>Nearshoring, rerouting and connector countries complicate measurement</a:t>
            </a:r>
          </a:p>
          <a:p>
            <a:pPr>
              <a:spcAft>
                <a:spcPts val="400"/>
              </a:spcAft>
              <a:defRPr sz="1150">
                <a:solidFill>
                  <a:srgbClr val="2D2D2D"/>
                </a:solidFill>
              </a:defRPr>
            </a:pPr>
            <a:r>
              <a:rPr lang="it-IT" sz="1350" noProof="1">
                <a:solidFill>
                  <a:srgbClr val="00009D"/>
                </a:solidFill>
              </a:rPr>
              <a:t>Fragmentation reshapes the geography of tax bases</a:t>
            </a:r>
          </a:p>
        </p:txBody>
      </p:sp>
      <p:cxnSp>
        <p:nvCxnSpPr>
          <p:cNvPr id="30" name="Connector 29">
            <a:extLst>
              <a:ext uri="{FF2B5EF4-FFF2-40B4-BE49-F238E27FC236}">
                <a16:creationId xmlns:a16="http://schemas.microsoft.com/office/drawing/2014/main" id="{9F46A356-4784-114C-A10E-6CA4EFDA9DC5}"/>
              </a:ext>
            </a:extLst>
          </p:cNvPr>
          <p:cNvCxnSpPr>
            <a:cxnSpLocks/>
          </p:cNvCxnSpPr>
          <p:nvPr/>
        </p:nvCxnSpPr>
        <p:spPr>
          <a:xfrm>
            <a:off x="411926" y="3969629"/>
            <a:ext cx="11315224" cy="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3C0262A7-D9E1-E93D-F3E1-B3C1CDD1A72F}"/>
              </a:ext>
            </a:extLst>
          </p:cNvPr>
          <p:cNvSpPr/>
          <p:nvPr/>
        </p:nvSpPr>
        <p:spPr>
          <a:xfrm>
            <a:off x="1701671" y="4085277"/>
            <a:ext cx="9636889" cy="1440000"/>
          </a:xfrm>
          <a:prstGeom prst="roundRect">
            <a:avLst/>
          </a:prstGeom>
          <a:solidFill>
            <a:srgbClr val="F5F5F5"/>
          </a:solidFill>
          <a:ln>
            <a:solidFill>
              <a:srgbClr val="104A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EBFF4FD-F0B5-87CA-C799-7F44A2957C66}"/>
              </a:ext>
            </a:extLst>
          </p:cNvPr>
          <p:cNvSpPr txBox="1"/>
          <p:nvPr/>
        </p:nvSpPr>
        <p:spPr>
          <a:xfrm>
            <a:off x="2303206" y="4139548"/>
            <a:ext cx="8675128" cy="18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4A7E"/>
                </a:solidFill>
              </a:defRPr>
            </a:pPr>
            <a:r>
              <a:rPr lang="it-IT" sz="2000" noProof="1">
                <a:solidFill>
                  <a:srgbClr val="00009D"/>
                </a:solidFill>
              </a:rPr>
              <a:t>Measurement priorities</a:t>
            </a:r>
          </a:p>
          <a:p>
            <a:pPr algn="ctr">
              <a:defRPr sz="1600" b="1">
                <a:solidFill>
                  <a:srgbClr val="104A7E"/>
                </a:solidFill>
              </a:defRPr>
            </a:pPr>
            <a:endParaRPr lang="it-IT" sz="400" noProof="1"/>
          </a:p>
          <a:p>
            <a:pPr algn="ctr">
              <a:spcAft>
                <a:spcPts val="400"/>
              </a:spcAft>
              <a:defRPr sz="1250">
                <a:solidFill>
                  <a:srgbClr val="2D2D2D"/>
                </a:solidFill>
              </a:defRPr>
            </a:pPr>
            <a:r>
              <a:rPr lang="it-IT" sz="1700" noProof="1">
                <a:solidFill>
                  <a:srgbClr val="00009D"/>
                </a:solidFill>
              </a:rPr>
              <a:t>Improve the use of CbCR, firm-level, ownership and administrative information </a:t>
            </a:r>
          </a:p>
          <a:p>
            <a:pPr algn="ctr">
              <a:spcAft>
                <a:spcPts val="400"/>
              </a:spcAft>
              <a:defRPr sz="1250">
                <a:solidFill>
                  <a:srgbClr val="2D2D2D"/>
                </a:solidFill>
              </a:defRPr>
            </a:pPr>
            <a:r>
              <a:rPr lang="it-IT" sz="1700" dirty="0" err="1">
                <a:solidFill>
                  <a:srgbClr val="00009D"/>
                </a:solidFill>
              </a:rPr>
              <a:t>within</a:t>
            </a:r>
            <a:r>
              <a:rPr lang="it-IT" sz="1700" dirty="0">
                <a:solidFill>
                  <a:srgbClr val="00009D"/>
                </a:solidFill>
              </a:rPr>
              <a:t> </a:t>
            </a:r>
            <a:r>
              <a:rPr lang="it-IT" sz="1700" dirty="0" err="1">
                <a:solidFill>
                  <a:srgbClr val="00009D"/>
                </a:solidFill>
              </a:rPr>
              <a:t>confidentiality</a:t>
            </a:r>
            <a:r>
              <a:rPr lang="it-IT" sz="1700" dirty="0">
                <a:solidFill>
                  <a:srgbClr val="00009D"/>
                </a:solidFill>
              </a:rPr>
              <a:t> </a:t>
            </a:r>
            <a:r>
              <a:rPr lang="it-IT" sz="1700" dirty="0" err="1">
                <a:solidFill>
                  <a:srgbClr val="00009D"/>
                </a:solidFill>
              </a:rPr>
              <a:t>safeguards</a:t>
            </a:r>
            <a:endParaRPr lang="it-IT" sz="1700" noProof="1">
              <a:solidFill>
                <a:srgbClr val="00009D"/>
              </a:solidFill>
            </a:endParaRPr>
          </a:p>
          <a:p>
            <a:pPr algn="ctr">
              <a:spcAft>
                <a:spcPts val="400"/>
              </a:spcAft>
              <a:defRPr sz="1250">
                <a:solidFill>
                  <a:srgbClr val="2D2D2D"/>
                </a:solidFill>
              </a:defRPr>
            </a:pPr>
            <a:r>
              <a:rPr lang="it-IT" sz="1700" noProof="1">
                <a:solidFill>
                  <a:srgbClr val="00009D"/>
                </a:solidFill>
              </a:rPr>
              <a:t>Distinguish real relocation from rerouting and conduit structures</a:t>
            </a:r>
          </a:p>
          <a:p>
            <a:pPr algn="ctr">
              <a:spcAft>
                <a:spcPts val="400"/>
              </a:spcAft>
              <a:defRPr sz="1250">
                <a:solidFill>
                  <a:srgbClr val="2D2D2D"/>
                </a:solidFill>
              </a:defRPr>
            </a:pPr>
            <a:endParaRPr lang="it-IT" noProof="1">
              <a:solidFill>
                <a:srgbClr val="00009D"/>
              </a:solidFill>
            </a:endParaRPr>
          </a:p>
          <a:p>
            <a:pPr algn="ctr">
              <a:spcAft>
                <a:spcPts val="400"/>
              </a:spcAft>
              <a:defRPr sz="1250">
                <a:solidFill>
                  <a:srgbClr val="2D2D2D"/>
                </a:solidFill>
              </a:defRPr>
            </a:pPr>
            <a:endParaRPr lang="it-IT" noProof="1">
              <a:solidFill>
                <a:srgbClr val="00009D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1BC5310-28CC-CA6C-2F0B-FC98AB8E294F}"/>
              </a:ext>
            </a:extLst>
          </p:cNvPr>
          <p:cNvSpPr txBox="1">
            <a:spLocks/>
          </p:cNvSpPr>
          <p:nvPr/>
        </p:nvSpPr>
        <p:spPr>
          <a:xfrm>
            <a:off x="0" y="-17715"/>
            <a:ext cx="12192000" cy="1039119"/>
          </a:xfrm>
          <a:prstGeom prst="rect">
            <a:avLst/>
          </a:prstGeom>
          <a:solidFill>
            <a:srgbClr val="000099"/>
          </a:solidFill>
        </p:spPr>
        <p:txBody>
          <a:bodyPr lIns="68580" tIns="34290" rIns="68580" bIns="3429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3000" i="1" kern="0" noProof="1">
              <a:solidFill>
                <a:srgbClr val="FFFFFF"/>
              </a:solidFill>
            </a:endParaRPr>
          </a:p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000" b="0" i="1" u="none" strike="noStrike" kern="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j-ea"/>
                <a:cs typeface="+mj-cs"/>
              </a:rPr>
              <a:t>Evidence points to a gap between economic substance </a:t>
            </a:r>
          </a:p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000" b="0" i="1" u="none" strike="noStrike" kern="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j-ea"/>
                <a:cs typeface="+mj-cs"/>
              </a:rPr>
              <a:t>and reported profits</a:t>
            </a:r>
          </a:p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0" i="1" u="none" strike="noStrike" kern="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20" name="Segnaposto piè di pagina 19">
            <a:extLst>
              <a:ext uri="{FF2B5EF4-FFF2-40B4-BE49-F238E27FC236}">
                <a16:creationId xmlns:a16="http://schemas.microsoft.com/office/drawing/2014/main" id="{43F526F7-2B69-07C7-0668-D1001571D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1"/>
              <a:t>Directorate for economic and fiscal studies and research 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0BD175A5-6BF5-5A7C-1536-C3647E394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it-IT" noProof="1" smtClean="0"/>
              <a:t>5</a:t>
            </a:fld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228778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B98C0-6AC4-6C92-0EDB-B8ADC35A1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3B1E7CE1-E0DD-A2EE-F070-9E76359202E1}"/>
              </a:ext>
            </a:extLst>
          </p:cNvPr>
          <p:cNvSpPr/>
          <p:nvPr/>
        </p:nvSpPr>
        <p:spPr>
          <a:xfrm>
            <a:off x="8110055" y="1981196"/>
            <a:ext cx="2880000" cy="3792198"/>
          </a:xfrm>
          <a:prstGeom prst="roundRect">
            <a:avLst/>
          </a:prstGeom>
          <a:solidFill>
            <a:srgbClr val="1A5BDD"/>
          </a:solidFill>
          <a:ln w="76200">
            <a:solidFill>
              <a:srgbClr val="7FB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en-US" sz="11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D8A3584D-4A5F-C6A0-DAAF-6338420A591B}"/>
              </a:ext>
            </a:extLst>
          </p:cNvPr>
          <p:cNvSpPr/>
          <p:nvPr/>
        </p:nvSpPr>
        <p:spPr>
          <a:xfrm>
            <a:off x="4665807" y="1981196"/>
            <a:ext cx="2880000" cy="3792198"/>
          </a:xfrm>
          <a:prstGeom prst="roundRect">
            <a:avLst/>
          </a:prstGeom>
          <a:solidFill>
            <a:srgbClr val="1A5BDD"/>
          </a:solidFill>
          <a:ln w="76200">
            <a:solidFill>
              <a:srgbClr val="7FB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614596C2-9EAE-72B6-0BCC-43AEE94DCC69}"/>
              </a:ext>
            </a:extLst>
          </p:cNvPr>
          <p:cNvSpPr/>
          <p:nvPr/>
        </p:nvSpPr>
        <p:spPr>
          <a:xfrm>
            <a:off x="880110" y="1981196"/>
            <a:ext cx="3221449" cy="3792198"/>
          </a:xfrm>
          <a:prstGeom prst="roundRect">
            <a:avLst/>
          </a:prstGeom>
          <a:solidFill>
            <a:srgbClr val="1A5BDD"/>
          </a:solidFill>
          <a:ln w="76200">
            <a:solidFill>
              <a:srgbClr val="7FB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D1A2073B-C79D-A171-1F16-59FB5F249416}"/>
              </a:ext>
            </a:extLst>
          </p:cNvPr>
          <p:cNvSpPr/>
          <p:nvPr/>
        </p:nvSpPr>
        <p:spPr>
          <a:xfrm>
            <a:off x="7424404" y="1286205"/>
            <a:ext cx="2340000" cy="864000"/>
          </a:xfrm>
          <a:prstGeom prst="roundRect">
            <a:avLst/>
          </a:prstGeom>
          <a:solidFill>
            <a:srgbClr val="D8B948"/>
          </a:solidFill>
          <a:ln w="76200">
            <a:solidFill>
              <a:srgbClr val="EEE0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12BA0A7-E779-2031-00A3-72412D1AE9A4}"/>
              </a:ext>
            </a:extLst>
          </p:cNvPr>
          <p:cNvSpPr txBox="1"/>
          <p:nvPr/>
        </p:nvSpPr>
        <p:spPr>
          <a:xfrm>
            <a:off x="7580672" y="1492345"/>
            <a:ext cx="2016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HYBRID MODELS</a:t>
            </a:r>
          </a:p>
          <a:p>
            <a:pPr>
              <a:defRPr/>
            </a:pPr>
            <a:endParaRPr lang="en-US" sz="16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it-IT" dirty="0">
              <a:solidFill>
                <a:srgbClr val="00009D"/>
              </a:solidFill>
              <a:latin typeface="Calibri" panose="020F0502020204030204"/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F89D07F5-CC92-7235-21E1-1194D63F7A74}"/>
              </a:ext>
            </a:extLst>
          </p:cNvPr>
          <p:cNvSpPr/>
          <p:nvPr/>
        </p:nvSpPr>
        <p:spPr>
          <a:xfrm>
            <a:off x="532408" y="1290138"/>
            <a:ext cx="2340000" cy="864000"/>
          </a:xfrm>
          <a:prstGeom prst="roundRect">
            <a:avLst/>
          </a:prstGeom>
          <a:solidFill>
            <a:srgbClr val="D8B948"/>
          </a:solidFill>
          <a:ln w="76200">
            <a:solidFill>
              <a:srgbClr val="EEE0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A7E8F75B-F95F-226E-1A06-665682B8B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22070" y="2497394"/>
            <a:ext cx="2511933" cy="3276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 defTabSz="914400" eaLnBrk="0" fontAlgn="t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en-US" sz="1600" b="1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Reducing Production, logistics and distribution</a:t>
            </a:r>
            <a:br>
              <a:rPr lang="en-US" sz="1600" b="1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600" b="1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Tangible assets and visible supply-chain footprint</a:t>
            </a:r>
          </a:p>
          <a:p>
            <a:pPr marL="0" indent="0" algn="ctr" defTabSz="914400" eaLnBrk="0" fontAlgn="t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en-US" sz="1600" b="1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600" b="1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600" b="1" u="sng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Policy focus</a:t>
            </a:r>
            <a:r>
              <a:rPr lang="en-US" sz="1600" b="1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 mapping real activity and value creation</a:t>
            </a:r>
          </a:p>
          <a:p>
            <a:pPr marL="0" indent="0" algn="ctr" defTabSz="914400" eaLnBrk="0" fontAlgn="t" hangingPunct="0">
              <a:spcBef>
                <a:spcPct val="20000"/>
              </a:spcBef>
              <a:spcAft>
                <a:spcPct val="0"/>
              </a:spcAft>
              <a:buNone/>
            </a:pPr>
            <a:endParaRPr lang="en-US" sz="1100" b="1" dirty="0">
              <a:solidFill>
                <a:srgbClr val="FFFEF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35E73786-1A6C-6F9B-1C05-F23EF40209F5}"/>
              </a:ext>
            </a:extLst>
          </p:cNvPr>
          <p:cNvSpPr/>
          <p:nvPr/>
        </p:nvSpPr>
        <p:spPr>
          <a:xfrm>
            <a:off x="3921559" y="1269431"/>
            <a:ext cx="2340000" cy="864000"/>
          </a:xfrm>
          <a:prstGeom prst="roundRect">
            <a:avLst/>
          </a:prstGeom>
          <a:solidFill>
            <a:srgbClr val="D8B948"/>
          </a:solidFill>
          <a:ln w="76200">
            <a:solidFill>
              <a:srgbClr val="EEE0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A702C36B-76DF-B334-8E3E-1286EEF57696}"/>
              </a:ext>
            </a:extLst>
          </p:cNvPr>
          <p:cNvSpPr txBox="1">
            <a:spLocks/>
          </p:cNvSpPr>
          <p:nvPr/>
        </p:nvSpPr>
        <p:spPr>
          <a:xfrm>
            <a:off x="4878956" y="2111438"/>
            <a:ext cx="2684284" cy="3661956"/>
          </a:xfrm>
          <a:prstGeom prst="rect">
            <a:avLst/>
          </a:prstGeom>
        </p:spPr>
        <p:txBody>
          <a:bodyPr/>
          <a:lstStyle>
            <a:lvl1pPr marL="514350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700" baseline="0">
                <a:solidFill>
                  <a:srgbClr val="0B3066"/>
                </a:solidFill>
                <a:latin typeface="+mn-lt"/>
                <a:ea typeface="+mn-ea"/>
                <a:cs typeface="+mn-cs"/>
              </a:defRPr>
            </a:lvl1pPr>
            <a:lvl2pPr marL="1114425" indent="-4286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600">
                <a:solidFill>
                  <a:srgbClr val="0B3066"/>
                </a:solidFill>
                <a:latin typeface="+mn-lt"/>
                <a:ea typeface="+mn-ea"/>
              </a:defRPr>
            </a:lvl2pPr>
            <a:lvl3pPr marL="17145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rgbClr val="0B3066"/>
                </a:solidFill>
                <a:latin typeface="+mn-lt"/>
                <a:ea typeface="+mn-ea"/>
              </a:defRPr>
            </a:lvl3pPr>
            <a:lvl4pPr marL="24003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700">
                <a:solidFill>
                  <a:srgbClr val="0B3066"/>
                </a:solidFill>
                <a:latin typeface="+mn-lt"/>
                <a:ea typeface="+mn-ea"/>
              </a:defRPr>
            </a:lvl4pPr>
            <a:lvl5pPr marL="30861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700">
                <a:solidFill>
                  <a:srgbClr val="0B3066"/>
                </a:solidFill>
                <a:latin typeface="+mn-lt"/>
                <a:ea typeface="+mn-ea"/>
              </a:defRPr>
            </a:lvl5pPr>
            <a:lvl6pPr marL="3771900" indent="-342900" algn="l" rtl="0" fontAlgn="base">
              <a:spcBef>
                <a:spcPct val="20000"/>
              </a:spcBef>
              <a:spcAft>
                <a:spcPct val="0"/>
              </a:spcAft>
              <a:defRPr sz="2700">
                <a:solidFill>
                  <a:srgbClr val="0B3066"/>
                </a:solidFill>
                <a:latin typeface="+mn-lt"/>
                <a:ea typeface="+mn-ea"/>
              </a:defRPr>
            </a:lvl6pPr>
            <a:lvl7pPr marL="4457700" indent="-342900" algn="l" rtl="0" fontAlgn="base">
              <a:spcBef>
                <a:spcPct val="20000"/>
              </a:spcBef>
              <a:spcAft>
                <a:spcPct val="0"/>
              </a:spcAft>
              <a:defRPr sz="2700">
                <a:solidFill>
                  <a:srgbClr val="0B3066"/>
                </a:solidFill>
                <a:latin typeface="+mn-lt"/>
                <a:ea typeface="+mn-ea"/>
              </a:defRPr>
            </a:lvl7pPr>
            <a:lvl8pPr marL="5143500" indent="-342900" algn="l" rtl="0" fontAlgn="base">
              <a:spcBef>
                <a:spcPct val="20000"/>
              </a:spcBef>
              <a:spcAft>
                <a:spcPct val="0"/>
              </a:spcAft>
              <a:defRPr sz="2700">
                <a:solidFill>
                  <a:srgbClr val="0B3066"/>
                </a:solidFill>
                <a:latin typeface="+mn-lt"/>
                <a:ea typeface="+mn-ea"/>
              </a:defRPr>
            </a:lvl8pPr>
            <a:lvl9pPr marL="5829300" indent="-342900" algn="l" rtl="0" fontAlgn="base">
              <a:spcBef>
                <a:spcPct val="20000"/>
              </a:spcBef>
              <a:spcAft>
                <a:spcPct val="0"/>
              </a:spcAft>
              <a:defRPr sz="2700">
                <a:solidFill>
                  <a:srgbClr val="0B3066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  <a:defRPr/>
            </a:pPr>
            <a:endParaRPr lang="en-US" sz="1100" b="1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  <a:defRPr/>
            </a:pPr>
            <a:endParaRPr lang="en-US" sz="500" b="1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fontAlgn="t">
              <a:buNone/>
              <a:defRPr/>
            </a:pPr>
            <a:endParaRPr lang="en-US" sz="1100" b="1" dirty="0">
              <a:solidFill>
                <a:srgbClr val="FFFEF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 fontAlgn="t">
              <a:buNone/>
              <a:defRPr/>
            </a:pPr>
            <a:r>
              <a:rPr lang="en-US" sz="1600" b="1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IP, software, data and user networks</a:t>
            </a:r>
            <a:br>
              <a:rPr lang="en-US" sz="1600" b="1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600" b="1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Weaker link between value creation and physical presence</a:t>
            </a:r>
          </a:p>
          <a:p>
            <a:pPr marL="0" indent="0" algn="ctr" fontAlgn="t">
              <a:buNone/>
              <a:defRPr/>
            </a:pPr>
            <a:r>
              <a:rPr lang="en-US" sz="1600" b="1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600" b="1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600" b="1" u="sng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Policy focus</a:t>
            </a:r>
            <a:r>
              <a:rPr lang="en-US" sz="1600" b="1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 aligning taxing rights with market participation</a:t>
            </a:r>
          </a:p>
          <a:p>
            <a:pPr marL="0" indent="0" algn="ctr" fontAlgn="t">
              <a:buNone/>
              <a:defRPr/>
            </a:pPr>
            <a:r>
              <a:rPr lang="en-US" sz="1100" b="1" dirty="0">
                <a:solidFill>
                  <a:srgbClr val="FFFEF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1100" b="1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FAD4958F-3947-AE39-50D4-29C24A1CD13A}"/>
              </a:ext>
            </a:extLst>
          </p:cNvPr>
          <p:cNvSpPr txBox="1">
            <a:spLocks/>
          </p:cNvSpPr>
          <p:nvPr/>
        </p:nvSpPr>
        <p:spPr>
          <a:xfrm>
            <a:off x="7891941" y="2562665"/>
            <a:ext cx="2285929" cy="3052811"/>
          </a:xfrm>
          <a:prstGeom prst="rect">
            <a:avLst/>
          </a:prstGeom>
        </p:spPr>
        <p:txBody>
          <a:bodyPr/>
          <a:lstStyle>
            <a:lvl1pPr marL="514350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700" baseline="0">
                <a:solidFill>
                  <a:srgbClr val="0B3066"/>
                </a:solidFill>
                <a:latin typeface="+mn-lt"/>
                <a:ea typeface="+mn-ea"/>
                <a:cs typeface="+mn-cs"/>
              </a:defRPr>
            </a:lvl1pPr>
            <a:lvl2pPr marL="1114425" indent="-4286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600">
                <a:solidFill>
                  <a:srgbClr val="0B3066"/>
                </a:solidFill>
                <a:latin typeface="+mn-lt"/>
                <a:ea typeface="+mn-ea"/>
              </a:defRPr>
            </a:lvl2pPr>
            <a:lvl3pPr marL="17145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rgbClr val="0B3066"/>
                </a:solidFill>
                <a:latin typeface="+mn-lt"/>
                <a:ea typeface="+mn-ea"/>
              </a:defRPr>
            </a:lvl3pPr>
            <a:lvl4pPr marL="24003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700">
                <a:solidFill>
                  <a:srgbClr val="0B3066"/>
                </a:solidFill>
                <a:latin typeface="+mn-lt"/>
                <a:ea typeface="+mn-ea"/>
              </a:defRPr>
            </a:lvl4pPr>
            <a:lvl5pPr marL="30861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700">
                <a:solidFill>
                  <a:srgbClr val="0B3066"/>
                </a:solidFill>
                <a:latin typeface="+mn-lt"/>
                <a:ea typeface="+mn-ea"/>
              </a:defRPr>
            </a:lvl5pPr>
            <a:lvl6pPr marL="3771900" indent="-342900" algn="l" rtl="0" fontAlgn="base">
              <a:spcBef>
                <a:spcPct val="20000"/>
              </a:spcBef>
              <a:spcAft>
                <a:spcPct val="0"/>
              </a:spcAft>
              <a:defRPr sz="2700">
                <a:solidFill>
                  <a:srgbClr val="0B3066"/>
                </a:solidFill>
                <a:latin typeface="+mn-lt"/>
                <a:ea typeface="+mn-ea"/>
              </a:defRPr>
            </a:lvl6pPr>
            <a:lvl7pPr marL="4457700" indent="-342900" algn="l" rtl="0" fontAlgn="base">
              <a:spcBef>
                <a:spcPct val="20000"/>
              </a:spcBef>
              <a:spcAft>
                <a:spcPct val="0"/>
              </a:spcAft>
              <a:defRPr sz="2700">
                <a:solidFill>
                  <a:srgbClr val="0B3066"/>
                </a:solidFill>
                <a:latin typeface="+mn-lt"/>
                <a:ea typeface="+mn-ea"/>
              </a:defRPr>
            </a:lvl7pPr>
            <a:lvl8pPr marL="5143500" indent="-342900" algn="l" rtl="0" fontAlgn="base">
              <a:spcBef>
                <a:spcPct val="20000"/>
              </a:spcBef>
              <a:spcAft>
                <a:spcPct val="0"/>
              </a:spcAft>
              <a:defRPr sz="2700">
                <a:solidFill>
                  <a:srgbClr val="0B3066"/>
                </a:solidFill>
                <a:latin typeface="+mn-lt"/>
                <a:ea typeface="+mn-ea"/>
              </a:defRPr>
            </a:lvl8pPr>
            <a:lvl9pPr marL="5829300" indent="-342900" algn="l" rtl="0" fontAlgn="base">
              <a:spcBef>
                <a:spcPct val="20000"/>
              </a:spcBef>
              <a:spcAft>
                <a:spcPct val="0"/>
              </a:spcAft>
              <a:defRPr sz="2700">
                <a:solidFill>
                  <a:srgbClr val="0B3066"/>
                </a:solidFill>
                <a:latin typeface="+mn-lt"/>
                <a:ea typeface="+mn-ea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it-IT" sz="1600" b="1" kern="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  <a:defRPr/>
            </a:pPr>
            <a:endParaRPr lang="en-US" sz="500" b="1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6EC2389-1240-3AEE-0F81-8F290F448197}"/>
              </a:ext>
            </a:extLst>
          </p:cNvPr>
          <p:cNvSpPr txBox="1">
            <a:spLocks/>
          </p:cNvSpPr>
          <p:nvPr/>
        </p:nvSpPr>
        <p:spPr>
          <a:xfrm>
            <a:off x="1693335" y="48783"/>
            <a:ext cx="8746181" cy="956180"/>
          </a:xfrm>
          <a:prstGeom prst="rect">
            <a:avLst/>
          </a:prstGeom>
          <a:solidFill>
            <a:srgbClr val="183897"/>
          </a:solidFill>
          <a:ln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ctr">
              <a:spcBef>
                <a:spcPct val="20000"/>
              </a:spcBef>
              <a:defRPr/>
            </a:pPr>
            <a:r>
              <a:rPr lang="en-US" b="1" i="1" dirty="0">
                <a:solidFill>
                  <a:prstClr val="white"/>
                </a:solidFill>
                <a:latin typeface="Calibri Light" panose="020F0302020204030204"/>
              </a:rPr>
              <a:t>Aligning  with NRRP (National Recovery and Resilience Plan) – Sustainabilty and environmental progress…</a:t>
            </a:r>
            <a:endParaRPr lang="it-IT" b="1" i="1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3CE174E-91FE-895E-AB5A-624D5D03BEE0}"/>
              </a:ext>
            </a:extLst>
          </p:cNvPr>
          <p:cNvSpPr txBox="1"/>
          <p:nvPr/>
        </p:nvSpPr>
        <p:spPr>
          <a:xfrm>
            <a:off x="602086" y="1435796"/>
            <a:ext cx="20945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PRODUCT-BASED MNEs</a:t>
            </a:r>
          </a:p>
          <a:p>
            <a:pPr algn="ctr">
              <a:defRPr/>
            </a:pPr>
            <a:endParaRPr lang="it-IT" sz="12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732F1144-604C-A846-929B-7AA256A7F1DA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1076852"/>
          </a:xfrm>
          <a:prstGeom prst="rect">
            <a:avLst/>
          </a:prstGeom>
          <a:solidFill>
            <a:srgbClr val="000099"/>
          </a:solidFill>
        </p:spPr>
        <p:txBody>
          <a:bodyPr lIns="68580" tIns="34290" rIns="68580" bIns="3429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ctr" defTabSz="685800">
              <a:defRPr/>
            </a:pPr>
            <a:endParaRPr lang="en-US" sz="2800" i="1" dirty="0">
              <a:solidFill>
                <a:srgbClr val="FFFFFF"/>
              </a:solidFill>
              <a:latin typeface="Tahoma"/>
              <a:ea typeface="ＭＳ Ｐゴシック"/>
            </a:endParaRPr>
          </a:p>
          <a:p>
            <a:pPr algn="ctr" defTabSz="685800">
              <a:defRPr/>
            </a:pPr>
            <a:r>
              <a:rPr lang="en-US" sz="2800" i="1" dirty="0">
                <a:solidFill>
                  <a:srgbClr val="FFFFFF"/>
                </a:solidFill>
                <a:latin typeface="Tahoma"/>
                <a:ea typeface="ＭＳ Ｐゴシック"/>
              </a:rPr>
              <a:t>Diverse business models call for tailored measurement approaches</a:t>
            </a:r>
          </a:p>
          <a:p>
            <a:pPr algn="ctr" defTabSz="685800">
              <a:defRPr/>
            </a:pPr>
            <a:endParaRPr lang="en-US" sz="2800" i="1" dirty="0">
              <a:solidFill>
                <a:srgbClr val="FFFFFF"/>
              </a:solidFill>
              <a:latin typeface="Tahoma"/>
              <a:ea typeface="ＭＳ Ｐゴシック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A9737F81-6DA1-4E1A-6593-D33E9F4E5257}"/>
              </a:ext>
            </a:extLst>
          </p:cNvPr>
          <p:cNvSpPr txBox="1"/>
          <p:nvPr/>
        </p:nvSpPr>
        <p:spPr>
          <a:xfrm>
            <a:off x="4107181" y="1373855"/>
            <a:ext cx="18741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SERVICE AND DIGITAL MNEs</a:t>
            </a:r>
          </a:p>
          <a:p>
            <a:pPr algn="ctr">
              <a:defRPr/>
            </a:pPr>
            <a:endParaRPr lang="it-IT" dirty="0">
              <a:solidFill>
                <a:srgbClr val="00009D"/>
              </a:solidFill>
              <a:latin typeface="Calibri" panose="020F0502020204030204"/>
            </a:endParaRPr>
          </a:p>
        </p:txBody>
      </p:sp>
      <p:sp>
        <p:nvSpPr>
          <p:cNvPr id="22" name="Segnaposto piè di pagina 21">
            <a:extLst>
              <a:ext uri="{FF2B5EF4-FFF2-40B4-BE49-F238E27FC236}">
                <a16:creationId xmlns:a16="http://schemas.microsoft.com/office/drawing/2014/main" id="{95329741-F8CB-5296-8828-1B9BCF486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63455" y="6088198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n-US" sz="1000" dirty="0">
                <a:solidFill>
                  <a:srgbClr val="002060"/>
                </a:solidFill>
                <a:latin typeface="Calibri" panose="020F0502020204030204"/>
              </a:rPr>
              <a:t>Directorate for economic and fiscal studies and research </a:t>
            </a:r>
            <a:endParaRPr lang="en" sz="10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95CAD1CC-82BE-C9CF-5AD9-E9341692B194}"/>
              </a:ext>
            </a:extLst>
          </p:cNvPr>
          <p:cNvSpPr txBox="1">
            <a:spLocks/>
          </p:cNvSpPr>
          <p:nvPr/>
        </p:nvSpPr>
        <p:spPr>
          <a:xfrm>
            <a:off x="8104433" y="2168383"/>
            <a:ext cx="2765497" cy="3259078"/>
          </a:xfrm>
          <a:prstGeom prst="rect">
            <a:avLst/>
          </a:prstGeom>
        </p:spPr>
        <p:txBody>
          <a:bodyPr/>
          <a:lstStyle>
            <a:lvl1pPr marL="514350" indent="-5143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700" baseline="0">
                <a:solidFill>
                  <a:srgbClr val="0B3066"/>
                </a:solidFill>
                <a:latin typeface="+mn-lt"/>
                <a:ea typeface="+mn-ea"/>
                <a:cs typeface="+mn-cs"/>
              </a:defRPr>
            </a:lvl1pPr>
            <a:lvl2pPr marL="1114425" indent="-4286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600">
                <a:solidFill>
                  <a:srgbClr val="0B3066"/>
                </a:solidFill>
                <a:latin typeface="+mn-lt"/>
                <a:ea typeface="+mn-ea"/>
              </a:defRPr>
            </a:lvl2pPr>
            <a:lvl3pPr marL="17145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rgbClr val="0B3066"/>
                </a:solidFill>
                <a:latin typeface="+mn-lt"/>
                <a:ea typeface="+mn-ea"/>
              </a:defRPr>
            </a:lvl3pPr>
            <a:lvl4pPr marL="24003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700">
                <a:solidFill>
                  <a:srgbClr val="0B3066"/>
                </a:solidFill>
                <a:latin typeface="+mn-lt"/>
                <a:ea typeface="+mn-ea"/>
              </a:defRPr>
            </a:lvl4pPr>
            <a:lvl5pPr marL="30861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700">
                <a:solidFill>
                  <a:srgbClr val="0B3066"/>
                </a:solidFill>
                <a:latin typeface="+mn-lt"/>
                <a:ea typeface="+mn-ea"/>
              </a:defRPr>
            </a:lvl5pPr>
            <a:lvl6pPr marL="3771900" indent="-342900" algn="l" rtl="0" fontAlgn="base">
              <a:spcBef>
                <a:spcPct val="20000"/>
              </a:spcBef>
              <a:spcAft>
                <a:spcPct val="0"/>
              </a:spcAft>
              <a:defRPr sz="2700">
                <a:solidFill>
                  <a:srgbClr val="0B3066"/>
                </a:solidFill>
                <a:latin typeface="+mn-lt"/>
                <a:ea typeface="+mn-ea"/>
              </a:defRPr>
            </a:lvl6pPr>
            <a:lvl7pPr marL="4457700" indent="-342900" algn="l" rtl="0" fontAlgn="base">
              <a:spcBef>
                <a:spcPct val="20000"/>
              </a:spcBef>
              <a:spcAft>
                <a:spcPct val="0"/>
              </a:spcAft>
              <a:defRPr sz="2700">
                <a:solidFill>
                  <a:srgbClr val="0B3066"/>
                </a:solidFill>
                <a:latin typeface="+mn-lt"/>
                <a:ea typeface="+mn-ea"/>
              </a:defRPr>
            </a:lvl7pPr>
            <a:lvl8pPr marL="5143500" indent="-342900" algn="l" rtl="0" fontAlgn="base">
              <a:spcBef>
                <a:spcPct val="20000"/>
              </a:spcBef>
              <a:spcAft>
                <a:spcPct val="0"/>
              </a:spcAft>
              <a:defRPr sz="2700">
                <a:solidFill>
                  <a:srgbClr val="0B3066"/>
                </a:solidFill>
                <a:latin typeface="+mn-lt"/>
                <a:ea typeface="+mn-ea"/>
              </a:defRPr>
            </a:lvl8pPr>
            <a:lvl9pPr marL="5829300" indent="-342900" algn="l" rtl="0" fontAlgn="base">
              <a:spcBef>
                <a:spcPct val="20000"/>
              </a:spcBef>
              <a:spcAft>
                <a:spcPct val="0"/>
              </a:spcAft>
              <a:defRPr sz="2700">
                <a:solidFill>
                  <a:srgbClr val="0B3066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  <a:defRPr/>
            </a:pPr>
            <a:endParaRPr lang="en-US" sz="1100" b="1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  <a:defRPr/>
            </a:pPr>
            <a:endParaRPr lang="en-US" sz="500" b="1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fontAlgn="t">
              <a:buNone/>
              <a:defRPr/>
            </a:pPr>
            <a:endParaRPr lang="en-US" sz="1100" b="1" dirty="0">
              <a:solidFill>
                <a:srgbClr val="FFFEF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Integrated goods, services and platforms</a:t>
            </a:r>
            <a:br>
              <a:rPr lang="en-US" sz="16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6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Complex ecosystems and cross-border value allocation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6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600" b="1" u="sng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Policy focus</a:t>
            </a:r>
            <a:r>
              <a:rPr lang="en-US" sz="16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 combining nexus, functions, risks and value creation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100" dirty="0">
              <a:solidFill>
                <a:srgbClr val="FFFEF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  <a:defRPr/>
            </a:pPr>
            <a:r>
              <a:rPr lang="en-US" sz="11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 algn="ctr">
              <a:buNone/>
              <a:defRPr/>
            </a:pPr>
            <a:endParaRPr lang="en-US" sz="1100" b="1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Segnaposto numero diapositiva 14">
            <a:extLst>
              <a:ext uri="{FF2B5EF4-FFF2-40B4-BE49-F238E27FC236}">
                <a16:creationId xmlns:a16="http://schemas.microsoft.com/office/drawing/2014/main" id="{EE53D2A9-5215-C2FB-9F99-CE0A3CA9B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664" y="6401816"/>
            <a:ext cx="2743200" cy="365125"/>
          </a:xfrm>
        </p:spPr>
        <p:txBody>
          <a:bodyPr/>
          <a:lstStyle/>
          <a:p>
            <a:pPr>
              <a:defRPr/>
            </a:pPr>
            <a:fld id="{B618E930-052B-4FE9-A92A-AECF16AC3D0D}" type="slidenum">
              <a:rPr lang="it-IT" altLang="it-IT" sz="1000" smtClean="0">
                <a:solidFill>
                  <a:srgbClr val="002060"/>
                </a:solidFill>
              </a:rPr>
              <a:pPr>
                <a:defRPr/>
              </a:pPr>
              <a:t>6</a:t>
            </a:fld>
            <a:endParaRPr lang="it-IT" altLang="it-IT" sz="1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805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3D300-A321-7880-E7F2-FF7C9002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03CFADB-8956-E208-24B4-78FCC71D7710}"/>
              </a:ext>
            </a:extLst>
          </p:cNvPr>
          <p:cNvSpPr txBox="1"/>
          <p:nvPr/>
        </p:nvSpPr>
        <p:spPr>
          <a:xfrm>
            <a:off x="237602" y="1486377"/>
            <a:ext cx="5520000" cy="4517574"/>
          </a:xfrm>
          <a:prstGeom prst="rect">
            <a:avLst/>
          </a:prstGeom>
        </p:spPr>
        <p:txBody>
          <a:bodyPr wrap="square">
            <a:normAutofit lnSpcReduction="10000"/>
          </a:bodyPr>
          <a:lstStyle/>
          <a:p>
            <a:pPr marL="285750" indent="-28575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700" b="1">
                <a:solidFill>
                  <a:srgbClr val="00009D"/>
                </a:solidFill>
              </a:rPr>
              <a:t>Define legitimate taxing claims</a:t>
            </a:r>
            <a:r>
              <a:rPr lang="en-US"/>
              <a:t/>
            </a:r>
            <a:br>
              <a:rPr lang="en-US"/>
            </a:br>
            <a:r>
              <a:rPr lang="en-US" sz="1700" b="0">
                <a:solidFill>
                  <a:srgbClr val="00009D"/>
                </a:solidFill>
              </a:rPr>
              <a:t>Rules must clarify when residence, source or market jurisdictions have a justified claim over cross-border business income.</a:t>
            </a:r>
          </a:p>
          <a:p>
            <a:pPr>
              <a:lnSpc>
                <a:spcPct val="90000"/>
              </a:lnSpc>
            </a:pPr>
            <a:endParaRPr lang="en-US" sz="1700" b="0">
              <a:solidFill>
                <a:srgbClr val="00009D"/>
              </a:solidFill>
            </a:endParaRPr>
          </a:p>
          <a:p>
            <a:pPr marL="285750" indent="-28575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700" b="1">
                <a:solidFill>
                  <a:srgbClr val="00009D"/>
                </a:solidFill>
              </a:rPr>
              <a:t>Balance fairness and certainty</a:t>
            </a:r>
            <a:r>
              <a:rPr lang="en-US"/>
              <a:t/>
            </a:r>
            <a:br>
              <a:rPr lang="en-US"/>
            </a:br>
            <a:r>
              <a:rPr lang="en-US" sz="1700" b="0">
                <a:solidFill>
                  <a:srgbClr val="00009D"/>
                </a:solidFill>
              </a:rPr>
              <a:t>Allocation choices should reduce double taxation and non-taxation while giving firms and administrations predictable outcomes.</a:t>
            </a:r>
          </a:p>
          <a:p>
            <a:pPr>
              <a:lnSpc>
                <a:spcPct val="90000"/>
              </a:lnSpc>
            </a:pPr>
            <a:endParaRPr lang="en-US" sz="1700" b="0">
              <a:solidFill>
                <a:srgbClr val="00009D"/>
              </a:solidFill>
            </a:endParaRPr>
          </a:p>
          <a:p>
            <a:pPr marL="285750" indent="-28575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700" b="1">
                <a:solidFill>
                  <a:srgbClr val="00009D"/>
                </a:solidFill>
              </a:rPr>
              <a:t>Manage disputes and capacity gaps</a:t>
            </a:r>
            <a:r>
              <a:rPr lang="en-US"/>
              <a:t/>
            </a:r>
            <a:br>
              <a:rPr lang="en-US"/>
            </a:br>
            <a:r>
              <a:rPr lang="en-US" sz="1700" b="0">
                <a:solidFill>
                  <a:srgbClr val="00009D"/>
                </a:solidFill>
              </a:rPr>
              <a:t>Clear procedures, exchange safeguards and administrative support are needed to apply common rules consistently across countries.</a:t>
            </a:r>
          </a:p>
          <a:p>
            <a:pPr>
              <a:lnSpc>
                <a:spcPct val="90000"/>
              </a:lnSpc>
            </a:pPr>
            <a:endParaRPr lang="en-US" sz="1700" b="0">
              <a:solidFill>
                <a:srgbClr val="00009D"/>
              </a:solidFill>
            </a:endParaRPr>
          </a:p>
          <a:p>
            <a:pPr marL="285750" indent="-28575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700" b="1">
                <a:solidFill>
                  <a:srgbClr val="00009D"/>
                </a:solidFill>
              </a:rPr>
              <a:t>Keep cooperation credible</a:t>
            </a:r>
            <a:r>
              <a:rPr lang="en-US"/>
              <a:t/>
            </a:r>
            <a:br>
              <a:rPr lang="en-US"/>
            </a:br>
            <a:r>
              <a:rPr lang="en-US" sz="1700" b="0">
                <a:solidFill>
                  <a:srgbClr val="00009D"/>
                </a:solidFill>
              </a:rPr>
              <a:t>Sustained coordination helps align national interests with shared standards as business models and geopolitical conditions evolve.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7B96C480-7F4F-E9E8-CEE4-A8A1950481AD}"/>
              </a:ext>
            </a:extLst>
          </p:cNvPr>
          <p:cNvSpPr txBox="1">
            <a:spLocks/>
          </p:cNvSpPr>
          <p:nvPr/>
        </p:nvSpPr>
        <p:spPr>
          <a:xfrm>
            <a:off x="0" y="-2"/>
            <a:ext cx="12192000" cy="1272347"/>
          </a:xfrm>
          <a:prstGeom prst="rect">
            <a:avLst/>
          </a:prstGeom>
          <a:solidFill>
            <a:srgbClr val="000099"/>
          </a:solidFill>
        </p:spPr>
        <p:txBody>
          <a:bodyPr wrap="square" lIns="68580" tIns="34290" rIns="68580" bIns="3429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ctr" defTabSz="685800">
              <a:defRPr/>
            </a:pPr>
            <a:r>
              <a:rPr lang="en-US" sz="3000" i="1" dirty="0">
                <a:solidFill>
                  <a:srgbClr val="FFFFFF"/>
                </a:solidFill>
                <a:latin typeface="Tahoma"/>
              </a:rPr>
              <a:t>Taxing rights are a governance choice, not just a measurement issue</a:t>
            </a:r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869E5C2C-00C8-BCA9-D52B-95378F10327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it-IT" noProof="1"/>
              <a:t>Directorate for economic and fiscal studies and research 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B5977A2-208E-EA6A-F8B6-690609600E7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DE35C2D-CEC4-4119-8263-3CFD04813C06}" type="slidenum">
              <a:rPr lang="it-IT" noProof="1" smtClean="0">
                <a:solidFill>
                  <a:srgbClr val="002776"/>
                </a:solidFill>
              </a:rPr>
              <a:pPr>
                <a:defRPr/>
              </a:pPr>
              <a:t>7</a:t>
            </a:fld>
            <a:endParaRPr lang="it-IT" noProof="1">
              <a:solidFill>
                <a:srgbClr val="002776"/>
              </a:solidFill>
            </a:endParaRPr>
          </a:p>
        </p:txBody>
      </p:sp>
      <p:pic>
        <p:nvPicPr>
          <p:cNvPr id="1026" name="Picture 2" descr="Blue Global Network Over Planet Earth Stock Illustration 568176514 ...">
            <a:extLst>
              <a:ext uri="{FF2B5EF4-FFF2-40B4-BE49-F238E27FC236}">
                <a16:creationId xmlns:a16="http://schemas.microsoft.com/office/drawing/2014/main" id="{9E8FBEC6-CA37-7C7A-054D-A6C0633705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" r="2719" b="7539"/>
          <a:stretch>
            <a:fillRect/>
          </a:stretch>
        </p:blipFill>
        <p:spPr bwMode="auto">
          <a:xfrm>
            <a:off x="5757602" y="1486377"/>
            <a:ext cx="6400800" cy="451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38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DB693-06D0-067F-8E83-13EC5767F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8D320EAE-32B3-F90F-F9E8-327AE2756998}"/>
              </a:ext>
            </a:extLst>
          </p:cNvPr>
          <p:cNvSpPr/>
          <p:nvPr/>
        </p:nvSpPr>
        <p:spPr bwMode="auto">
          <a:xfrm>
            <a:off x="7634077" y="2491409"/>
            <a:ext cx="4223490" cy="2387395"/>
          </a:xfrm>
          <a:prstGeom prst="roundRect">
            <a:avLst/>
          </a:prstGeom>
          <a:solidFill>
            <a:srgbClr val="1853CA"/>
          </a:solidFill>
          <a:ln>
            <a:noFill/>
          </a:ln>
          <a:effectLst/>
        </p:spPr>
        <p:txBody>
          <a:bodyPr rtlCol="0" anchor="ctr"/>
          <a:lstStyle/>
          <a:p>
            <a:pPr algn="ctr">
              <a:spcBef>
                <a:spcPct val="0"/>
              </a:spcBef>
            </a:pPr>
            <a:endParaRPr lang="it-IT" sz="2400" b="1" kern="0" dirty="0">
              <a:solidFill>
                <a:srgbClr val="7FB0FF"/>
              </a:solidFill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1BAD95-95B4-350E-7524-6A76C2C27456}"/>
              </a:ext>
            </a:extLst>
          </p:cNvPr>
          <p:cNvSpPr txBox="1"/>
          <p:nvPr/>
        </p:nvSpPr>
        <p:spPr>
          <a:xfrm>
            <a:off x="7677030" y="2784408"/>
            <a:ext cx="4025153" cy="1775011"/>
          </a:xfrm>
          <a:prstGeom prst="rect">
            <a:avLst/>
          </a:prstGeom>
        </p:spPr>
        <p:txBody>
          <a:bodyPr wrap="square">
            <a:normAutofit fontScale="92500" lnSpcReduction="20000"/>
          </a:bodyPr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defRPr sz="2000" b="1">
                <a:solidFill>
                  <a:srgbClr val="104A7E"/>
                </a:solidFill>
              </a:defRPr>
            </a:pPr>
            <a:r>
              <a:rPr lang="en-US" sz="2000" dirty="0">
                <a:solidFill>
                  <a:schemeClr val="bg2"/>
                </a:solidFill>
                <a:latin typeface="+mn-lt"/>
              </a:rPr>
              <a:t>In a fragmented global economy, the central policy challenge is not only the level of taxation, but the fair, coherent and predictable allocation of taxing rights among jurisdictions.</a:t>
            </a:r>
          </a:p>
        </p:txBody>
      </p:sp>
      <p:graphicFrame>
        <p:nvGraphicFramePr>
          <p:cNvPr id="47" name="TextBox 2">
            <a:extLst>
              <a:ext uri="{FF2B5EF4-FFF2-40B4-BE49-F238E27FC236}">
                <a16:creationId xmlns:a16="http://schemas.microsoft.com/office/drawing/2014/main" id="{F7A7D425-5A5C-EC87-DAF9-DBC2DBF998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2043026"/>
              </p:ext>
            </p:extLst>
          </p:nvPr>
        </p:nvGraphicFramePr>
        <p:xfrm>
          <a:off x="576000" y="1386804"/>
          <a:ext cx="5520000" cy="42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A5B25195-AC7C-E04C-C9A4-E3758DC614CA}"/>
              </a:ext>
            </a:extLst>
          </p:cNvPr>
          <p:cNvSpPr/>
          <p:nvPr/>
        </p:nvSpPr>
        <p:spPr bwMode="auto">
          <a:xfrm>
            <a:off x="6393307" y="3303717"/>
            <a:ext cx="1085385" cy="697179"/>
          </a:xfrm>
          <a:prstGeom prst="rightArrow">
            <a:avLst/>
          </a:prstGeom>
          <a:solidFill>
            <a:srgbClr val="1A5BDD"/>
          </a:solidFill>
          <a:ln>
            <a:noFill/>
          </a:ln>
          <a:effectLst/>
        </p:spPr>
        <p:txBody>
          <a:bodyPr rtlCol="0" anchor="ctr"/>
          <a:lstStyle/>
          <a:p>
            <a:pPr algn="ctr">
              <a:spcBef>
                <a:spcPct val="0"/>
              </a:spcBef>
            </a:pPr>
            <a:endParaRPr lang="it-IT" sz="2400" b="1" kern="0" dirty="0">
              <a:solidFill>
                <a:srgbClr val="002776">
                  <a:lumMod val="75000"/>
                </a:srgbClr>
              </a:solidFill>
              <a:cs typeface="+mj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F009A99-D74F-A883-D864-B6649BF4B27A}"/>
              </a:ext>
            </a:extLst>
          </p:cNvPr>
          <p:cNvSpPr txBox="1"/>
          <p:nvPr/>
        </p:nvSpPr>
        <p:spPr>
          <a:xfrm>
            <a:off x="1416000" y="1633717"/>
            <a:ext cx="4680000" cy="679866"/>
          </a:xfrm>
          <a:prstGeom prst="rect">
            <a:avLst/>
          </a:prstGeom>
          <a:solidFill>
            <a:srgbClr val="1A5BDD"/>
          </a:solidFill>
          <a:ln>
            <a:noFill/>
          </a:ln>
        </p:spPr>
        <p:txBody>
          <a:bodyPr wrap="square" lIns="73152" tIns="0" rIns="36576" bIns="0" anchor="ctr">
            <a:spAutoFit/>
          </a:bodyPr>
          <a:lstStyle/>
          <a:p>
            <a:pPr algn="l">
              <a:lnSpc>
                <a:spcPct val="92000"/>
              </a:lnSpc>
              <a:spcAft>
                <a:spcPts val="0"/>
              </a:spcAft>
            </a:pPr>
            <a:r>
              <a:rPr sz="1600" b="1" dirty="0">
                <a:solidFill>
                  <a:schemeClr val="bg1"/>
                </a:solidFill>
                <a:latin typeface="Aptos"/>
              </a:rPr>
              <a:t>Multinational enterprises operate across borders; tax systems remain largely national.</a:t>
            </a:r>
            <a:endParaRPr lang="it-IT" sz="1600" b="1" dirty="0">
              <a:solidFill>
                <a:schemeClr val="bg1"/>
              </a:solidFill>
              <a:latin typeface="Aptos"/>
            </a:endParaRPr>
          </a:p>
          <a:p>
            <a:pPr algn="l">
              <a:lnSpc>
                <a:spcPct val="92000"/>
              </a:lnSpc>
              <a:spcAft>
                <a:spcPts val="0"/>
              </a:spcAft>
            </a:pPr>
            <a:endParaRPr sz="1600" b="1" dirty="0">
              <a:solidFill>
                <a:schemeClr val="bg1"/>
              </a:solidFill>
              <a:latin typeface="Apto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CA49718-D0BF-377F-7CF9-AC44C19A9646}"/>
              </a:ext>
            </a:extLst>
          </p:cNvPr>
          <p:cNvSpPr txBox="1"/>
          <p:nvPr/>
        </p:nvSpPr>
        <p:spPr>
          <a:xfrm>
            <a:off x="1381866" y="2624431"/>
            <a:ext cx="4315968" cy="738664"/>
          </a:xfrm>
          <a:prstGeom prst="rect">
            <a:avLst/>
          </a:prstGeom>
          <a:solidFill>
            <a:srgbClr val="00009D"/>
          </a:solidFill>
          <a:ln>
            <a:noFill/>
          </a:ln>
        </p:spPr>
        <p:txBody>
          <a:bodyPr wrap="square" lIns="73152" tIns="0" rIns="36576" bIns="0" anchor="ctr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ptos"/>
              </a:rPr>
              <a:t>Profit shifting and the relocation of functions are influenced by tax differentials and evolving business models.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F094447-072A-D378-E7B8-D843B5596D22}"/>
              </a:ext>
            </a:extLst>
          </p:cNvPr>
          <p:cNvSpPr txBox="1"/>
          <p:nvPr/>
        </p:nvSpPr>
        <p:spPr>
          <a:xfrm>
            <a:off x="1416000" y="3765930"/>
            <a:ext cx="4448653" cy="738664"/>
          </a:xfrm>
          <a:prstGeom prst="rect">
            <a:avLst/>
          </a:prstGeom>
          <a:solidFill>
            <a:srgbClr val="D8B948"/>
          </a:solidFill>
          <a:ln>
            <a:noFill/>
          </a:ln>
        </p:spPr>
        <p:txBody>
          <a:bodyPr wrap="square" lIns="73152" tIns="0" rIns="36576" bIns="0" anchor="ctr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ptos"/>
              </a:rPr>
              <a:t>As production, intellectual property, data, risk and markets span jurisdictions, taxing rights become increasingly contested.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E29292A-4EF9-4C8D-CAFC-013CA44F82F1}"/>
              </a:ext>
            </a:extLst>
          </p:cNvPr>
          <p:cNvSpPr txBox="1"/>
          <p:nvPr/>
        </p:nvSpPr>
        <p:spPr>
          <a:xfrm>
            <a:off x="1531674" y="4878804"/>
            <a:ext cx="4448652" cy="792000"/>
          </a:xfrm>
          <a:prstGeom prst="rect">
            <a:avLst/>
          </a:prstGeom>
          <a:solidFill>
            <a:srgbClr val="83A1DF"/>
          </a:solidFill>
          <a:ln>
            <a:noFill/>
          </a:ln>
        </p:spPr>
        <p:txBody>
          <a:bodyPr wrap="square" lIns="73152" tIns="0" rIns="36576" bIns="0" anchor="ctr">
            <a:spAutoFit/>
          </a:bodyPr>
          <a:lstStyle/>
          <a:p>
            <a:pPr marL="0" lvl="1">
              <a:lnSpc>
                <a:spcPct val="92000"/>
              </a:lnSpc>
            </a:pPr>
            <a:r>
              <a:rPr lang="en-US" sz="1540" b="1" dirty="0">
                <a:solidFill>
                  <a:schemeClr val="bg1"/>
                </a:solidFill>
                <a:latin typeface="Aptos"/>
              </a:rPr>
              <a:t>International tax cooperation must address strategic fragmentation and differences in administrative capacity.</a:t>
            </a:r>
          </a:p>
          <a:p>
            <a:pPr marL="0" lvl="1">
              <a:lnSpc>
                <a:spcPct val="92000"/>
              </a:lnSpc>
            </a:pPr>
            <a:endParaRPr sz="800" b="1" dirty="0">
              <a:solidFill>
                <a:schemeClr val="bg1"/>
              </a:solidFill>
              <a:latin typeface="Aptos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DEFD1C0A-771E-9FA2-6943-390A8542081B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1076852"/>
          </a:xfrm>
          <a:prstGeom prst="rect">
            <a:avLst/>
          </a:prstGeom>
          <a:solidFill>
            <a:srgbClr val="000099"/>
          </a:solidFill>
        </p:spPr>
        <p:txBody>
          <a:bodyPr lIns="68580" tIns="34290" rIns="68580" bIns="3429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ctr" defTabSz="685800">
              <a:defRPr/>
            </a:pPr>
            <a:endParaRPr lang="en-US" sz="2800" i="1" dirty="0">
              <a:solidFill>
                <a:srgbClr val="FFFFFF"/>
              </a:solidFill>
              <a:latin typeface="Tahoma"/>
              <a:ea typeface="ＭＳ Ｐゴシック"/>
            </a:endParaRPr>
          </a:p>
          <a:p>
            <a:pPr algn="ctr" defTabSz="685800">
              <a:defRPr/>
            </a:pPr>
            <a:r>
              <a:rPr lang="en-US" sz="2800" i="1" dirty="0">
                <a:solidFill>
                  <a:srgbClr val="FFFFFF"/>
                </a:solidFill>
                <a:latin typeface="Tahoma"/>
                <a:ea typeface="ＭＳ Ｐゴシック"/>
              </a:rPr>
              <a:t>Fragmentation increases the stakes of allocating taxing rights predictably</a:t>
            </a:r>
          </a:p>
          <a:p>
            <a:pPr algn="ctr" defTabSz="685800">
              <a:defRPr/>
            </a:pPr>
            <a:endParaRPr lang="en-US" sz="2800" i="1" dirty="0">
              <a:solidFill>
                <a:srgbClr val="FFFFFF"/>
              </a:solidFill>
              <a:latin typeface="Tahoma"/>
              <a:ea typeface="ＭＳ Ｐゴシック"/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65E9482-E923-FF89-0A09-1ACB2C5850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Directorate for economic and fiscal studies and research </a:t>
            </a:r>
            <a:endParaRPr lang="it-IT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02A7C9EF-5344-AD47-21D2-ACC9ACC6E04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DE35C2D-CEC4-4119-8263-3CFD04813C06}" type="slidenum">
              <a:rPr lang="it-IT" smtClean="0">
                <a:solidFill>
                  <a:srgbClr val="002776"/>
                </a:solidFill>
              </a:rPr>
              <a:pPr>
                <a:defRPr/>
              </a:pPr>
              <a:t>8</a:t>
            </a:fld>
            <a:endParaRPr lang="it-IT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896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06FF-BC1B-811F-9CC0-D4B74B82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7" descr="Paying tax concept">
            <a:extLst>
              <a:ext uri="{FF2B5EF4-FFF2-40B4-BE49-F238E27FC236}">
                <a16:creationId xmlns:a16="http://schemas.microsoft.com/office/drawing/2014/main" id="{0A1A889B-FE5D-C873-E6B5-EE0D96F9C0BA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rcRect l="873" r="10204" b="-1"/>
          <a:stretch>
            <a:fillRect/>
          </a:stretch>
        </p:blipFill>
        <p:spPr>
          <a:xfrm>
            <a:off x="6425475" y="1267357"/>
            <a:ext cx="5520000" cy="4590103"/>
          </a:xfrm>
          <a:prstGeom prst="rect">
            <a:avLst/>
          </a:prstGeom>
          <a:noFill/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AB12A497-259E-7F58-2787-C9A20FDBCFFA}"/>
              </a:ext>
            </a:extLst>
          </p:cNvPr>
          <p:cNvSpPr txBox="1">
            <a:spLocks/>
          </p:cNvSpPr>
          <p:nvPr/>
        </p:nvSpPr>
        <p:spPr>
          <a:xfrm>
            <a:off x="426573" y="1461868"/>
            <a:ext cx="5669427" cy="439559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sz="1800" b="1" noProof="1">
                <a:solidFill>
                  <a:srgbClr val="00009D"/>
                </a:solidFill>
                <a:latin typeface="+mn-lt"/>
                <a:ea typeface="+mn-ea"/>
                <a:cs typeface="+mn-cs"/>
              </a:rPr>
              <a:t>BEPS </a:t>
            </a:r>
            <a:r>
              <a:rPr lang="it-IT" sz="1800" b="1" noProof="1">
                <a:solidFill>
                  <a:srgbClr val="00009D"/>
                </a:solidFill>
              </a:rPr>
              <a:t>and Country-by-Country Reporting </a:t>
            </a:r>
          </a:p>
          <a:p>
            <a:pPr marL="285750" indent="-12700">
              <a:lnSpc>
                <a:spcPct val="90000"/>
              </a:lnSpc>
              <a:spcBef>
                <a:spcPct val="20000"/>
              </a:spcBef>
            </a:pPr>
            <a:r>
              <a:rPr lang="it-IT" sz="1800" noProof="1">
                <a:solidFill>
                  <a:srgbClr val="00009D"/>
                </a:solidFill>
                <a:latin typeface="+mn-lt"/>
                <a:ea typeface="+mn-ea"/>
                <a:cs typeface="+mn-cs"/>
              </a:rPr>
              <a:t>aim to realign tax outcomes with economic substance and enhance transparency for multinational enterprises.</a:t>
            </a:r>
          </a:p>
          <a:p>
            <a:pPr marL="273050">
              <a:lnSpc>
                <a:spcPct val="90000"/>
              </a:lnSpc>
              <a:spcBef>
                <a:spcPct val="20000"/>
              </a:spcBef>
            </a:pPr>
            <a:endParaRPr lang="it-IT" sz="1800" noProof="1">
              <a:solidFill>
                <a:srgbClr val="00009D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  <a:defRPr sz="1900">
                <a:solidFill>
                  <a:srgbClr val="2D2D2D"/>
                </a:solidFill>
              </a:defRPr>
            </a:pPr>
            <a:r>
              <a:rPr lang="it-IT" sz="1800" b="1" noProof="1">
                <a:solidFill>
                  <a:srgbClr val="00009D"/>
                </a:solidFill>
                <a:latin typeface="+mn-lt"/>
                <a:ea typeface="+mn-ea"/>
                <a:cs typeface="+mn-cs"/>
              </a:rPr>
              <a:t>Pillar One and Pillar Two</a:t>
            </a:r>
          </a:p>
          <a:p>
            <a:pPr marL="273050">
              <a:spcAft>
                <a:spcPts val="0"/>
              </a:spcAft>
              <a:defRPr sz="1900">
                <a:solidFill>
                  <a:srgbClr val="2D2D2D"/>
                </a:solidFill>
              </a:defRPr>
            </a:pPr>
            <a:r>
              <a:rPr lang="it-IT" sz="1800" noProof="1">
                <a:solidFill>
                  <a:srgbClr val="00009D"/>
                </a:solidFill>
                <a:latin typeface="+mn-lt"/>
                <a:ea typeface="+mn-ea"/>
                <a:cs typeface="+mn-cs"/>
              </a:rPr>
              <a:t>seek to adapt taxing rights and minimum taxation rules to globalized and digitalized business models.</a:t>
            </a:r>
          </a:p>
          <a:p>
            <a:pPr>
              <a:spcAft>
                <a:spcPts val="800"/>
              </a:spcAft>
              <a:defRPr sz="1900">
                <a:solidFill>
                  <a:srgbClr val="2D2D2D"/>
                </a:solidFill>
              </a:defRPr>
            </a:pPr>
            <a:endParaRPr lang="it-IT" sz="1800" b="1" noProof="1">
              <a:solidFill>
                <a:srgbClr val="00009D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900">
                <a:solidFill>
                  <a:srgbClr val="2D2D2D"/>
                </a:solidFill>
              </a:defRPr>
            </a:pPr>
            <a:r>
              <a:rPr lang="it-IT" sz="1800" b="1" noProof="1">
                <a:solidFill>
                  <a:srgbClr val="00009D"/>
                </a:solidFill>
                <a:latin typeface="+mn-lt"/>
                <a:ea typeface="+mn-ea"/>
                <a:cs typeface="+mn-cs"/>
              </a:rPr>
              <a:t>Implementation Challenges</a:t>
            </a:r>
          </a:p>
          <a:p>
            <a:pPr marL="2730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800" noProof="1">
                <a:solidFill>
                  <a:srgbClr val="00009D"/>
                </a:solidFill>
                <a:latin typeface="+mn-lt"/>
                <a:ea typeface="+mn-ea"/>
                <a:cs typeface="+mn-cs"/>
              </a:rPr>
              <a:t>Effective implementation requires consistent rules, high-quality data, administrative capacity and sustained international coordination. 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5FF71687-2D54-C9FE-44EB-06D250E4847B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1076852"/>
          </a:xfrm>
          <a:prstGeom prst="rect">
            <a:avLst/>
          </a:prstGeom>
          <a:solidFill>
            <a:srgbClr val="000099"/>
          </a:solidFill>
        </p:spPr>
        <p:txBody>
          <a:bodyPr lIns="68580" tIns="34290" rIns="68580" bIns="3429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ctr" defTabSz="685800">
              <a:defRPr/>
            </a:pPr>
            <a:endParaRPr lang="it-IT" sz="2800" i="1" noProof="1">
              <a:solidFill>
                <a:srgbClr val="FFFFFF"/>
              </a:solidFill>
              <a:latin typeface="Tahoma"/>
              <a:ea typeface="ＭＳ Ｐゴシック"/>
            </a:endParaRPr>
          </a:p>
          <a:p>
            <a:pPr algn="ctr" defTabSz="685800">
              <a:defRPr/>
            </a:pPr>
            <a:r>
              <a:rPr lang="it-IT" sz="2800" i="1" noProof="1">
                <a:solidFill>
                  <a:srgbClr val="FFFFFF"/>
                </a:solidFill>
                <a:latin typeface="Tahoma"/>
                <a:ea typeface="ＭＳ Ｐゴシック"/>
              </a:rPr>
              <a:t>Global tax reform is a response to the measurement gap</a:t>
            </a:r>
          </a:p>
          <a:p>
            <a:pPr algn="ctr" defTabSz="685800">
              <a:defRPr/>
            </a:pPr>
            <a:endParaRPr lang="it-IT" sz="2800" i="1" noProof="1">
              <a:solidFill>
                <a:srgbClr val="FFFFFF"/>
              </a:solidFill>
              <a:latin typeface="Tahoma"/>
              <a:ea typeface="ＭＳ Ｐゴシック"/>
            </a:endParaRPr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D0935A2F-7EA2-5CD2-1D77-F34996C1EEC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it-IT" noProof="1"/>
              <a:t>Directorate for economic and fiscal studies and research 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7E0ACFA-3663-A654-8278-C8AE2918A6C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DE35C2D-CEC4-4119-8263-3CFD04813C06}" type="slidenum">
              <a:rPr lang="it-IT" noProof="1" smtClean="0">
                <a:solidFill>
                  <a:srgbClr val="002776"/>
                </a:solidFill>
              </a:rPr>
              <a:pPr>
                <a:defRPr/>
              </a:pPr>
              <a:t>9</a:t>
            </a:fld>
            <a:endParaRPr lang="it-IT" noProof="1">
              <a:solidFill>
                <a:srgbClr val="002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017687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zione vuota">
  <a:themeElements>
    <a:clrScheme name="DT">
      <a:dk1>
        <a:srgbClr val="002776"/>
      </a:dk1>
      <a:lt1>
        <a:srgbClr val="FFFFFF"/>
      </a:lt1>
      <a:dk2>
        <a:srgbClr val="FFFFFF"/>
      </a:dk2>
      <a:lt2>
        <a:srgbClr val="FFFFFF"/>
      </a:lt2>
      <a:accent1>
        <a:srgbClr val="006643"/>
      </a:accent1>
      <a:accent2>
        <a:srgbClr val="D8D8D8"/>
      </a:accent2>
      <a:accent3>
        <a:srgbClr val="D12A48"/>
      </a:accent3>
      <a:accent4>
        <a:srgbClr val="006643"/>
      </a:accent4>
      <a:accent5>
        <a:srgbClr val="D8D8D8"/>
      </a:accent5>
      <a:accent6>
        <a:srgbClr val="D12A48"/>
      </a:accent6>
      <a:hlink>
        <a:srgbClr val="006643"/>
      </a:hlink>
      <a:folHlink>
        <a:srgbClr val="00C830"/>
      </a:folHlink>
    </a:clrScheme>
    <a:fontScheme name="DT">
      <a:majorFont>
        <a:latin typeface="Tahoma"/>
        <a:ea typeface="ＭＳ Ｐゴシック"/>
        <a:cs typeface=""/>
      </a:majorFont>
      <a:minorFont>
        <a:latin typeface="Tahom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 rotWithShape="1">
          <a:gsLst>
            <a:gs pos="0">
              <a:schemeClr val="accent2">
                <a:gamma/>
                <a:shade val="76078"/>
                <a:invGamma/>
              </a:schemeClr>
            </a:gs>
            <a:gs pos="100000">
              <a:schemeClr val="accent2"/>
            </a:gs>
          </a:gsLst>
          <a:lin ang="5400000" scaled="1"/>
        </a:gradFill>
        <a:ln>
          <a:noFill/>
        </a:ln>
        <a:effectLst/>
      </a:spPr>
      <a:bodyPr anchor="ctr"/>
      <a:lstStyle>
        <a:defPPr algn="ctr">
          <a:spcBef>
            <a:spcPct val="0"/>
          </a:spcBef>
          <a:defRPr sz="2400" b="1" kern="0" dirty="0">
            <a:solidFill>
              <a:srgbClr val="002776">
                <a:lumMod val="75000"/>
              </a:srgbClr>
            </a:solidFill>
            <a:cs typeface="+mj-c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F85BABA98B75D41B9A4C802B741227D" ma:contentTypeVersion="4" ma:contentTypeDescription="Creare un nuovo documento." ma:contentTypeScope="" ma:versionID="0958300f0db934f07de18daf0907dacc">
  <xsd:schema xmlns:xsd="http://www.w3.org/2001/XMLSchema" xmlns:xs="http://www.w3.org/2001/XMLSchema" xmlns:p="http://schemas.microsoft.com/office/2006/metadata/properties" xmlns:ns2="c4bc944e-b308-453f-b085-f7557d35224e" targetNamespace="http://schemas.microsoft.com/office/2006/metadata/properties" ma:root="true" ma:fieldsID="3cdcff1bc681b4a2325943e3427cd82f" ns2:_="">
    <xsd:import namespace="c4bc944e-b308-453f-b085-f7557d3522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bc944e-b308-453f-b085-f7557d3522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79ED6F-694C-4D56-93DB-AF0957193DBB}">
  <ds:schemaRefs>
    <ds:schemaRef ds:uri="c4bc944e-b308-453f-b085-f7557d35224e"/>
    <ds:schemaRef ds:uri="http://purl.org/dc/dcmitype/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834E355-E6BD-4392-B434-592F4A890C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bc944e-b308-453f-b085-f7557d3522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CC18A3-F666-415F-92A7-DEE033EA801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1354</Words>
  <Application>Microsoft Office PowerPoint</Application>
  <PresentationFormat>Widescreen</PresentationFormat>
  <Paragraphs>184</Paragraphs>
  <Slides>14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14</vt:i4>
      </vt:variant>
    </vt:vector>
  </HeadingPairs>
  <TitlesOfParts>
    <vt:vector size="24" baseType="lpstr">
      <vt:lpstr>ＭＳ Ｐゴシック</vt:lpstr>
      <vt:lpstr>Aptos</vt:lpstr>
      <vt:lpstr>Arial</vt:lpstr>
      <vt:lpstr>Calibri</vt:lpstr>
      <vt:lpstr>Calibri Light</vt:lpstr>
      <vt:lpstr>Frutiger LT 45 Light</vt:lpstr>
      <vt:lpstr>Segoe UI</vt:lpstr>
      <vt:lpstr>Tahoma</vt:lpstr>
      <vt:lpstr>Presentazione vuota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From Measurement to Trust: A Basis for Fair Global Governance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Capacità fiscale delle Province e città metropolitane</dc:title>
  <dc:creator>MEF - Dipartimento delle Finanze</dc:creator>
  <cp:lastModifiedBy>Stefano Menghinello</cp:lastModifiedBy>
  <cp:revision>177</cp:revision>
  <cp:lastPrinted>2026-06-15T11:43:50Z</cp:lastPrinted>
  <dcterms:created xsi:type="dcterms:W3CDTF">2021-02-18T14:30:26Z</dcterms:created>
  <dcterms:modified xsi:type="dcterms:W3CDTF">2026-06-16T09:01:03Z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0x0101009F85BABA98B75D41B9A4C802B741227D</vt:lpwstr>
  </property>
</Properties>
</file>